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693" r:id="rId3"/>
    <p:sldId id="936" r:id="rId5"/>
    <p:sldId id="859" r:id="rId6"/>
    <p:sldId id="893" r:id="rId7"/>
    <p:sldId id="868" r:id="rId8"/>
    <p:sldId id="959" r:id="rId9"/>
    <p:sldId id="965" r:id="rId10"/>
    <p:sldId id="960" r:id="rId11"/>
    <p:sldId id="956" r:id="rId12"/>
    <p:sldId id="957" r:id="rId13"/>
    <p:sldId id="958" r:id="rId14"/>
    <p:sldId id="721" r:id="rId15"/>
  </p:sldIdLst>
  <p:sldSz cx="9144000" cy="5143500" type="screen16x9"/>
  <p:notesSz cx="6858000" cy="9144000"/>
  <p:defaultTextStyle>
    <a:defPPr>
      <a:defRPr lang="zh-CN"/>
    </a:defPPr>
    <a:lvl1pPr marL="0" lvl="0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FF9933"/>
    <a:srgbClr val="C00000"/>
    <a:srgbClr val="FF7C80"/>
    <a:srgbClr val="FF0066"/>
    <a:srgbClr val="FF6600"/>
    <a:srgbClr val="FFCCFF"/>
    <a:srgbClr val="FDEF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06"/>
    <p:restoredTop sz="95400"/>
  </p:normalViewPr>
  <p:slideViewPr>
    <p:cSldViewPr showGuides="1">
      <p:cViewPr varScale="1">
        <p:scale>
          <a:sx n="144" d="100"/>
          <a:sy n="144" d="100"/>
        </p:scale>
        <p:origin x="588" y="126"/>
      </p:cViewPr>
      <p:guideLst>
        <p:guide orient="horz"/>
        <p:guide orient="horz" pos="3211"/>
        <p:guide orient="horz" pos="1653"/>
        <p:guide pos="5524"/>
        <p:guide/>
        <p:guide pos="1701"/>
        <p:guide pos="4967"/>
        <p:guide pos="28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150" d="100"/>
        <a:sy n="15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A21F98F-FA6D-4A10-9AFF-2E59895BA57D}" type="datetime1">
              <a: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24DA207-E6FD-4928-BC03-328936008A09}" type="slidenum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宋体" panose="02010600030101010101" pitchFamily="2" charset="-122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9" name="备注占位符 2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100" name="日期占位符 3"/>
          <p:cNvSpPr txBox="1">
            <a:spLocks noGrp="1"/>
          </p:cNvSpPr>
          <p:nvPr>
            <p:ph type="dt" sz="half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eaLnBrk="1" hangingPunct="1"/>
            <a:fld id="{BB962C8B-B14F-4D97-AF65-F5344CB8AC3E}" type="datetime1">
              <a:rPr lang="en-US" altLang="en-US" dirty="0"/>
            </a:fld>
            <a:endParaRPr lang="en-US" altLang="en-US" dirty="0"/>
          </a:p>
        </p:txBody>
      </p:sp>
      <p:sp>
        <p:nvSpPr>
          <p:cNvPr id="4101" name="灯片编号占位符 4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zh-CN" dirty="0"/>
              <a:t>谈到智慧校园就不得不说到数字化校园，随着教育信息化的发展，数字校园建设已有</a:t>
            </a:r>
            <a:r>
              <a:rPr lang="en-US" altLang="zh-CN" dirty="0"/>
              <a:t>10</a:t>
            </a:r>
            <a:r>
              <a:rPr lang="zh-CN" altLang="zh-CN" dirty="0"/>
              <a:t>年时间，每个学校或多或少都有自己的数字化校园建设，在使用过程中相信大家也遇到不少问题，</a:t>
            </a:r>
            <a:r>
              <a:rPr lang="en-US" altLang="zh-CN" dirty="0"/>
              <a:t>1</a:t>
            </a:r>
            <a:r>
              <a:rPr lang="zh-CN" altLang="zh-CN" dirty="0"/>
              <a:t>、数字化校园每个子系统之间是不能互联互通的，如何打破信息孤岛，</a:t>
            </a:r>
            <a:r>
              <a:rPr lang="en-US" altLang="zh-CN" dirty="0"/>
              <a:t>2</a:t>
            </a:r>
            <a:r>
              <a:rPr lang="zh-CN" altLang="zh-CN" dirty="0"/>
              <a:t>、如何使用信息化手段改变教与学的方式，真正做到为老师教学减负、为学生学习增效；</a:t>
            </a:r>
            <a:r>
              <a:rPr lang="en-US" altLang="zh-CN" dirty="0"/>
              <a:t>3</a:t>
            </a:r>
            <a:r>
              <a:rPr lang="zh-CN" altLang="zh-CN" dirty="0"/>
              <a:t>、如何使用大数据精准掌握校情学情，从而真正实现精准教学精准学习和精准管理。</a:t>
            </a:r>
            <a:endParaRPr lang="zh-CN" altLang="en-US" dirty="0"/>
          </a:p>
        </p:txBody>
      </p:sp>
      <p:sp>
        <p:nvSpPr>
          <p:cNvPr id="819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eaLnBrk="1" hangingPunct="1"/>
            <a:fld id="{9A0DB2DC-4C9A-4742-B13C-FB6460FD3503}" type="slidenum">
              <a:rPr lang="en-US" altLang="en-US" dirty="0"/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2291" name="备注占位符 2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zh-CN" dirty="0"/>
              <a:t>天喻智慧校园的愿景是：个性互动的教学服务，精准高效的自主学习，协同科学的校园治理，全面感知的校园环境，轻松便捷的校园生活，无微不至的家校沟通。</a:t>
            </a:r>
            <a:endParaRPr lang="zh-CN" altLang="en-US" dirty="0"/>
          </a:p>
        </p:txBody>
      </p:sp>
      <p:sp>
        <p:nvSpPr>
          <p:cNvPr id="1229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8435" name="日期占位符 2"/>
          <p:cNvSpPr txBox="1">
            <a:spLocks noGrp="1"/>
          </p:cNvSpPr>
          <p:nvPr>
            <p:ph type="dt" sz="half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eaLnBrk="1" hangingPunct="1"/>
            <a:fld id="{BB962C8B-B14F-4D97-AF65-F5344CB8AC3E}" type="datetime1">
              <a:rPr lang="en-US" altLang="en-US" dirty="0"/>
            </a:fld>
            <a:endParaRPr lang="en-US" altLang="en-US" dirty="0"/>
          </a:p>
        </p:txBody>
      </p:sp>
      <p:sp>
        <p:nvSpPr>
          <p:cNvPr id="1843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  <p:sp>
        <p:nvSpPr>
          <p:cNvPr id="18437" name="文本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zh-CN" dirty="0"/>
              <a:t>智慧环境，电子学生证（一卡通）系统，通过学生佩戴卡、校徽、手环式可穿戴设备，无需刷卡即可自动侦测学生进校离校上课出操等行为，便捷的实现走班考勤，同时可以实现互动答题、图书借阅、消费等校园学习、生活应用。（</a:t>
            </a:r>
            <a:r>
              <a:rPr lang="en-US" altLang="zh-CN" dirty="0"/>
              <a:t>1P</a:t>
            </a:r>
            <a:r>
              <a:rPr lang="zh-CN" altLang="zh-CN" dirty="0"/>
              <a:t>）</a:t>
            </a:r>
            <a:endParaRPr lang="zh-CN" altLang="zh-CN" dirty="0"/>
          </a:p>
          <a:p>
            <a:pPr lvl="0"/>
            <a:r>
              <a:rPr lang="zh-CN" altLang="zh-CN" dirty="0"/>
              <a:t>电子班牌系统，与教育云人人通空间打通，实现班级风采、荣誉、通知、课表等信息展示。学生可以通过班牌进入个人空间，查看家长留言、个人学习资料等内容。（</a:t>
            </a:r>
            <a:r>
              <a:rPr lang="en-US" altLang="zh-CN" dirty="0"/>
              <a:t>1P</a:t>
            </a:r>
            <a:r>
              <a:rPr lang="zh-CN" altLang="zh-CN" dirty="0"/>
              <a:t>）</a:t>
            </a:r>
            <a:endParaRPr lang="zh-CN" altLang="zh-CN" dirty="0"/>
          </a:p>
          <a:p>
            <a:pPr lvl="0"/>
            <a:r>
              <a:rPr lang="zh-CN" altLang="zh-CN" dirty="0"/>
              <a:t>学校可以建设大数据中心，利用天喻慧学产品实现试卷作业的集中打印扫描批改，利用大数据分析教情学情，对学生进行个性化学习指导。建设磨课中心，利用天喻教学助手产品进行备课教研磨课活动。学校可以根据实际情况建设智慧教室、创客教室、学科教室，实现特色办学。</a:t>
            </a:r>
            <a:endParaRPr lang="zh-CN" altLang="en-US" dirty="0"/>
          </a:p>
        </p:txBody>
      </p:sp>
      <p:sp>
        <p:nvSpPr>
          <p:cNvPr id="2765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eaLnBrk="1" hangingPunct="1"/>
            <a:fld id="{9A0DB2DC-4C9A-4742-B13C-FB6460FD3503}" type="slidenum">
              <a:rPr lang="en-US" altLang="en-US" dirty="0"/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819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eaLnBrk="1" hangingPunct="1"/>
            <a:fld id="{9A0DB2DC-4C9A-4742-B13C-FB6460FD3503}" type="slidenum">
              <a:rPr lang="en-US" altLang="en-US" dirty="0"/>
            </a:fld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6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107504" y="159484"/>
            <a:ext cx="8856984" cy="4931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>
                <a:solidFill>
                  <a:srgbClr val="C00000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107504" y="159482"/>
            <a:ext cx="8856984" cy="4931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>
                <a:solidFill>
                  <a:srgbClr val="C00000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107504" y="159482"/>
            <a:ext cx="8856984" cy="4931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>
                <a:solidFill>
                  <a:srgbClr val="C00000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873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宋体" panose="02010600030101010101" pitchFamily="2" charset="-122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anose="020B0604030504040204" pitchFamily="34" charset="0"/>
          <a:ea typeface="微软雅黑" panose="020B0503020204020204" pitchFamily="34" charset="-122"/>
          <a:cs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anose="020B0604030504040204" pitchFamily="34" charset="0"/>
          <a:ea typeface="微软雅黑" panose="020B0503020204020204" pitchFamily="34" charset="-122"/>
          <a:cs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anose="020B0604030504040204" pitchFamily="34" charset="0"/>
          <a:ea typeface="微软雅黑" panose="020B0503020204020204" pitchFamily="34" charset="-122"/>
          <a:cs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anose="020B0604030504040204" pitchFamily="34" charset="0"/>
          <a:ea typeface="微软雅黑" panose="020B0503020204020204" pitchFamily="34" charset="-122"/>
          <a:cs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宋体" panose="02010600030101010101" pitchFamily="2" charset="-122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3.png"/><Relationship Id="rId3" Type="http://schemas.openxmlformats.org/officeDocument/2006/relationships/image" Target="../media/image20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image" Target="../media/image12.png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5" Type="http://schemas.openxmlformats.org/officeDocument/2006/relationships/notesSlide" Target="../notesSlides/notesSlide5.xml"/><Relationship Id="rId14" Type="http://schemas.openxmlformats.org/officeDocument/2006/relationships/slideLayout" Target="../slideLayouts/slideLayout3.xml"/><Relationship Id="rId13" Type="http://schemas.openxmlformats.org/officeDocument/2006/relationships/image" Target="../media/image17.png"/><Relationship Id="rId12" Type="http://schemas.openxmlformats.org/officeDocument/2006/relationships/image" Target="../media/image16.png"/><Relationship Id="rId11" Type="http://schemas.openxmlformats.org/officeDocument/2006/relationships/image" Target="../media/image15.png"/><Relationship Id="rId10" Type="http://schemas.openxmlformats.org/officeDocument/2006/relationships/image" Target="../media/image14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2"/>
          <p:cNvSpPr>
            <a:spLocks noGrp="1" noChangeArrowheads="1"/>
          </p:cNvSpPr>
          <p:nvPr>
            <p:ph type="title"/>
          </p:nvPr>
        </p:nvSpPr>
        <p:spPr bwMode="auto">
          <a:xfrm>
            <a:off x="142875" y="885825"/>
            <a:ext cx="8858250" cy="673100"/>
          </a:xfrm>
          <a:ln>
            <a:noFill/>
            <a:miter lim="800000"/>
          </a:ln>
        </p:spPr>
        <p:txBody>
          <a:bodyPr wrap="square" lIns="91440" tIns="45720" rIns="91440" bIns="45720" numCol="1" rtlCol="0" anchor="ctr" anchorCtr="0" compatLnSpc="1">
            <a:normAutofit fontScale="90000"/>
          </a:bodyPr>
          <a:lstStyle/>
          <a:p>
            <a:pPr marL="914400" marR="0" lvl="0" indent="-9144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宋体" panose="02010600030101010101" pitchFamily="2" charset="-122"/>
                <a:sym typeface="Calibri" panose="020F0502020204030204" pitchFamily="34" charset="0"/>
              </a:rPr>
              <a:t>家校帮产品功能介绍</a:t>
            </a:r>
            <a:endParaRPr kumimoji="0" lang="zh-CN" altLang="en-US" sz="400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777875"/>
            <a:ext cx="9144000" cy="2270125"/>
          </a:xfrm>
          <a:prstGeom prst="rect">
            <a:avLst/>
          </a:prstGeom>
          <a:solidFill>
            <a:srgbClr val="E4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6" name="矩形 17"/>
          <p:cNvSpPr/>
          <p:nvPr/>
        </p:nvSpPr>
        <p:spPr>
          <a:xfrm>
            <a:off x="0" y="1184275"/>
            <a:ext cx="9144000" cy="1920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天喻智慧校园产品经验分享</a:t>
            </a:r>
            <a:endParaRPr lang="zh-CN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>
              <a:lnSpc>
                <a:spcPct val="150000"/>
              </a:lnSpc>
            </a:pPr>
            <a:r>
              <a:rPr lang="en-US" altLang="zh-CN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0" y="592138"/>
            <a:ext cx="6659563" cy="95250"/>
          </a:xfrm>
          <a:prstGeom prst="rect">
            <a:avLst/>
          </a:prstGeom>
          <a:solidFill>
            <a:srgbClr val="E4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484438" y="3160713"/>
            <a:ext cx="6659563" cy="95250"/>
          </a:xfrm>
          <a:prstGeom prst="rect">
            <a:avLst/>
          </a:prstGeom>
          <a:solidFill>
            <a:srgbClr val="E4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732588" y="592138"/>
            <a:ext cx="142875" cy="95250"/>
          </a:xfrm>
          <a:prstGeom prst="rect">
            <a:avLst/>
          </a:prstGeom>
          <a:solidFill>
            <a:srgbClr val="E4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948488" y="592138"/>
            <a:ext cx="144463" cy="952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051050" y="3160713"/>
            <a:ext cx="144463" cy="95250"/>
          </a:xfrm>
          <a:prstGeom prst="rect">
            <a:avLst/>
          </a:prstGeom>
          <a:solidFill>
            <a:srgbClr val="E4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268538" y="3160713"/>
            <a:ext cx="142875" cy="952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083" name="组合 10"/>
          <p:cNvGrpSpPr/>
          <p:nvPr/>
        </p:nvGrpSpPr>
        <p:grpSpPr>
          <a:xfrm>
            <a:off x="3059113" y="3651250"/>
            <a:ext cx="3025775" cy="1081088"/>
            <a:chOff x="4799856" y="4797152"/>
            <a:chExt cx="2520280" cy="1080120"/>
          </a:xfrm>
        </p:grpSpPr>
        <p:sp>
          <p:nvSpPr>
            <p:cNvPr id="12" name="矩形 11"/>
            <p:cNvSpPr/>
            <p:nvPr/>
          </p:nvSpPr>
          <p:spPr>
            <a:xfrm>
              <a:off x="4799856" y="4797152"/>
              <a:ext cx="2520280" cy="1080120"/>
            </a:xfrm>
            <a:prstGeom prst="rect">
              <a:avLst/>
            </a:prstGeom>
            <a:ln w="6350">
              <a:solidFill>
                <a:srgbClr val="E43333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4799856" y="5372899"/>
              <a:ext cx="2520280" cy="504373"/>
            </a:xfrm>
            <a:prstGeom prst="rect">
              <a:avLst/>
            </a:prstGeom>
            <a:solidFill>
              <a:srgbClr val="E43333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86" name="文本框 14"/>
            <p:cNvSpPr txBox="1"/>
            <p:nvPr/>
          </p:nvSpPr>
          <p:spPr>
            <a:xfrm>
              <a:off x="5612722" y="5396591"/>
              <a:ext cx="834099" cy="4567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2400" b="1" dirty="0">
                  <a:solidFill>
                    <a:schemeClr val="bg1"/>
                  </a:solidFill>
                  <a:latin typeface="Agency FB" panose="020B0503020202020204" pitchFamily="34" charset="0"/>
                  <a:ea typeface="宋体" panose="02010600030101010101" pitchFamily="2" charset="-122"/>
                </a:rPr>
                <a:t>2017.06</a:t>
              </a:r>
              <a:endParaRPr lang="zh-CN" altLang="en-US" sz="2400" b="1" dirty="0">
                <a:solidFill>
                  <a:schemeClr val="bg1"/>
                </a:solidFill>
                <a:latin typeface="Agency FB" panose="020B0503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87" name="文本框 15"/>
            <p:cNvSpPr txBox="1"/>
            <p:nvPr/>
          </p:nvSpPr>
          <p:spPr>
            <a:xfrm>
              <a:off x="5095255" y="4854355"/>
              <a:ext cx="1929482" cy="54814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2800" b="1" dirty="0" smtClean="0">
                  <a:solidFill>
                    <a:srgbClr val="E4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武汉天喻教育</a:t>
              </a:r>
              <a:endParaRPr lang="zh-CN" altLang="en-US" sz="2800" b="1" dirty="0">
                <a:solidFill>
                  <a:srgbClr val="E4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 txBox="1"/>
          <p:nvPr/>
        </p:nvSpPr>
        <p:spPr>
          <a:xfrm>
            <a:off x="776288" y="136525"/>
            <a:ext cx="6767512" cy="4921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/>
          <a:p>
            <a:pPr marL="914400" lvl="0" indent="-914400"/>
            <a:r>
              <a:rPr lang="zh-CN" altLang="en-US" sz="2800" dirty="0">
                <a:solidFill>
                  <a:srgbClr val="C00000"/>
                </a:solidFill>
                <a:latin typeface="Tahoma" panose="020B060403050404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常态化策略</a:t>
            </a:r>
            <a:r>
              <a:rPr lang="en-US" altLang="zh-CN" sz="2800" dirty="0">
                <a:solidFill>
                  <a:srgbClr val="C00000"/>
                </a:solidFill>
                <a:latin typeface="Tahoma" panose="020B060403050404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----</a:t>
            </a:r>
            <a:r>
              <a:rPr lang="zh-CN" altLang="en-US" sz="2800" dirty="0">
                <a:solidFill>
                  <a:srgbClr val="C00000"/>
                </a:solidFill>
                <a:latin typeface="Tahoma" panose="020B060403050404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“统一信息发布平台”</a:t>
            </a:r>
            <a:endParaRPr lang="zh-CN" altLang="en-US" sz="2800" dirty="0">
              <a:solidFill>
                <a:srgbClr val="C00000"/>
              </a:solidFill>
              <a:latin typeface="Tahoma" panose="020B060403050404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3" name="圆角矩形 48"/>
          <p:cNvSpPr/>
          <p:nvPr/>
        </p:nvSpPr>
        <p:spPr bwMode="auto">
          <a:xfrm>
            <a:off x="3573463" y="757238"/>
            <a:ext cx="1608138" cy="50641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用户</a:t>
            </a: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（老师，学生，家长）</a:t>
            </a:r>
            <a:endParaRPr kumimoji="0" lang="zh-CN" altLang="en-US" sz="11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24" name="圆角矩形 48"/>
          <p:cNvSpPr/>
          <p:nvPr/>
        </p:nvSpPr>
        <p:spPr bwMode="auto">
          <a:xfrm>
            <a:off x="3671888" y="2944813"/>
            <a:ext cx="1608138" cy="44608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家校帮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26" name="圆角矩形 48"/>
          <p:cNvSpPr/>
          <p:nvPr/>
        </p:nvSpPr>
        <p:spPr bwMode="auto">
          <a:xfrm>
            <a:off x="1304925" y="2571750"/>
            <a:ext cx="1817688" cy="280988"/>
          </a:xfrm>
          <a:prstGeom prst="roundRect">
            <a:avLst>
              <a:gd name="adj" fmla="val 6193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学校通知，通告，</a:t>
            </a:r>
            <a:r>
              <a:rPr kumimoji="0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OA</a:t>
            </a: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等发布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28" name="圆角矩形 48"/>
          <p:cNvSpPr/>
          <p:nvPr/>
        </p:nvSpPr>
        <p:spPr bwMode="auto">
          <a:xfrm>
            <a:off x="1301750" y="2054225"/>
            <a:ext cx="1820863" cy="47942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学校</a:t>
            </a:r>
            <a:endParaRPr kumimoji="0" lang="zh-CN" altLang="en-US" sz="11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pic>
        <p:nvPicPr>
          <p:cNvPr id="9224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0332619" flipH="1">
            <a:off x="3297238" y="2776538"/>
            <a:ext cx="346075" cy="346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5" name="图片 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10332619">
            <a:off x="5345113" y="2771775"/>
            <a:ext cx="347662" cy="346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" name="矩形 31"/>
          <p:cNvSpPr/>
          <p:nvPr/>
        </p:nvSpPr>
        <p:spPr bwMode="auto">
          <a:xfrm>
            <a:off x="261938" y="3825875"/>
            <a:ext cx="8675688" cy="1177925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ts val="10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pic>
        <p:nvPicPr>
          <p:cNvPr id="9227" name="图片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9480313" flipV="1">
            <a:off x="2406650" y="831850"/>
            <a:ext cx="1189038" cy="1117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" name="矩形 38"/>
          <p:cNvSpPr/>
          <p:nvPr/>
        </p:nvSpPr>
        <p:spPr>
          <a:xfrm>
            <a:off x="2781300" y="1273175"/>
            <a:ext cx="1209675" cy="2460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推送通知</a:t>
            </a: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FF9933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61938" y="3914775"/>
            <a:ext cx="8604250" cy="11080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ts val="100"/>
              </a:spcBef>
              <a:spcAft>
                <a:spcPts val="5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将“家校帮”打造成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区域以及学校的统一信息发布平台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，使用户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产生粘度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。从而推动家校帮其他功能的激活及推广使用，增强其他产品的使用机会。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B53A25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ts val="100"/>
              </a:spcBef>
              <a:spcAft>
                <a:spcPts val="5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以撬动区局为切入点，形成以“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区域为中心，学校为终端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”的信息发布覆盖。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B53A25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ts val="100"/>
              </a:spcBef>
              <a:spcAft>
                <a:spcPts val="5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符合“运营服务策略引导思路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-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服务切入口”的要求。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B53A25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41" name="圆角矩形 48"/>
          <p:cNvSpPr/>
          <p:nvPr/>
        </p:nvSpPr>
        <p:spPr bwMode="auto">
          <a:xfrm>
            <a:off x="1304925" y="3167063"/>
            <a:ext cx="1817688" cy="280988"/>
          </a:xfrm>
          <a:prstGeom prst="roundRect">
            <a:avLst>
              <a:gd name="adj" fmla="val 6193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考试成绩查询等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pic>
        <p:nvPicPr>
          <p:cNvPr id="9231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485783" flipH="1" flipV="1">
            <a:off x="5357813" y="855663"/>
            <a:ext cx="1189037" cy="1119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" name="圆角矩形 48"/>
          <p:cNvSpPr/>
          <p:nvPr/>
        </p:nvSpPr>
        <p:spPr bwMode="auto">
          <a:xfrm>
            <a:off x="1304925" y="2870200"/>
            <a:ext cx="1828800" cy="280988"/>
          </a:xfrm>
          <a:prstGeom prst="roundRect">
            <a:avLst>
              <a:gd name="adj" fmla="val 6193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学校调研问卷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45" name="圆角矩形 48"/>
          <p:cNvSpPr/>
          <p:nvPr/>
        </p:nvSpPr>
        <p:spPr bwMode="auto">
          <a:xfrm>
            <a:off x="5802313" y="2054225"/>
            <a:ext cx="1820863" cy="479425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区局</a:t>
            </a:r>
            <a:endParaRPr kumimoji="0" lang="zh-CN" altLang="en-US" sz="11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48" name="圆角矩形 48"/>
          <p:cNvSpPr/>
          <p:nvPr/>
        </p:nvSpPr>
        <p:spPr bwMode="auto">
          <a:xfrm>
            <a:off x="5818188" y="2584450"/>
            <a:ext cx="1817688" cy="280988"/>
          </a:xfrm>
          <a:prstGeom prst="roundRect">
            <a:avLst>
              <a:gd name="adj" fmla="val 6193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区局通知，通告等发布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49" name="圆角矩形 48"/>
          <p:cNvSpPr/>
          <p:nvPr/>
        </p:nvSpPr>
        <p:spPr bwMode="auto">
          <a:xfrm>
            <a:off x="5818188" y="3178175"/>
            <a:ext cx="1817688" cy="280988"/>
          </a:xfrm>
          <a:prstGeom prst="roundRect">
            <a:avLst>
              <a:gd name="adj" fmla="val 6193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区局信息查询等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50" name="圆角矩形 48"/>
          <p:cNvSpPr/>
          <p:nvPr/>
        </p:nvSpPr>
        <p:spPr bwMode="auto">
          <a:xfrm>
            <a:off x="5818188" y="2881313"/>
            <a:ext cx="1828800" cy="280988"/>
          </a:xfrm>
          <a:prstGeom prst="roundRect">
            <a:avLst>
              <a:gd name="adj" fmla="val 6193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区局调研问卷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5454650" y="1247775"/>
            <a:ext cx="1209675" cy="2460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推送通知</a:t>
            </a: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FF9933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9238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3450" y="2054225"/>
            <a:ext cx="403225" cy="50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39" name="图片 5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9488" y="2105025"/>
            <a:ext cx="366712" cy="366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6" name="矩形 55"/>
          <p:cNvSpPr/>
          <p:nvPr/>
        </p:nvSpPr>
        <p:spPr>
          <a:xfrm>
            <a:off x="4000500" y="2181225"/>
            <a:ext cx="1454150" cy="2460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行政助力，逐级推动</a:t>
            </a: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FF9933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57" name="圆角矩形 58"/>
          <p:cNvSpPr/>
          <p:nvPr/>
        </p:nvSpPr>
        <p:spPr bwMode="auto">
          <a:xfrm>
            <a:off x="3217863" y="3435350"/>
            <a:ext cx="2497138" cy="325438"/>
          </a:xfrm>
          <a:prstGeom prst="roundRect">
            <a:avLst>
              <a:gd name="adj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统一信息发布平台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 txBox="1"/>
          <p:nvPr/>
        </p:nvSpPr>
        <p:spPr>
          <a:xfrm>
            <a:off x="776288" y="136525"/>
            <a:ext cx="6767512" cy="4921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/>
          <a:p>
            <a:pPr marL="914400" lvl="0" indent="-914400"/>
            <a:r>
              <a:rPr lang="zh-CN" altLang="en-US" sz="2800" dirty="0">
                <a:solidFill>
                  <a:srgbClr val="C00000"/>
                </a:solidFill>
                <a:latin typeface="Tahoma" panose="020B060403050404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常态化策略</a:t>
            </a:r>
            <a:r>
              <a:rPr lang="en-US" altLang="zh-CN" sz="2800" dirty="0">
                <a:solidFill>
                  <a:srgbClr val="C00000"/>
                </a:solidFill>
                <a:latin typeface="Tahoma" panose="020B060403050404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----</a:t>
            </a:r>
            <a:r>
              <a:rPr lang="zh-CN" altLang="en-US" sz="2800" dirty="0">
                <a:solidFill>
                  <a:srgbClr val="C00000"/>
                </a:solidFill>
                <a:latin typeface="Tahoma" panose="020B060403050404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“教师培训团”</a:t>
            </a:r>
            <a:endParaRPr lang="zh-CN" altLang="en-US" sz="2800" dirty="0">
              <a:solidFill>
                <a:srgbClr val="C00000"/>
              </a:solidFill>
              <a:latin typeface="Tahoma" panose="020B060403050404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" name="圆角矩形 48"/>
          <p:cNvSpPr/>
          <p:nvPr/>
        </p:nvSpPr>
        <p:spPr bwMode="auto">
          <a:xfrm>
            <a:off x="792163" y="866775"/>
            <a:ext cx="1608138" cy="44608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团队筹建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pic>
        <p:nvPicPr>
          <p:cNvPr id="10245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6938" y="933450"/>
            <a:ext cx="295275" cy="296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圆角矩形 58"/>
          <p:cNvSpPr/>
          <p:nvPr/>
        </p:nvSpPr>
        <p:spPr bwMode="auto">
          <a:xfrm>
            <a:off x="795338" y="3341688"/>
            <a:ext cx="7820025" cy="325438"/>
          </a:xfrm>
          <a:prstGeom prst="roundRect">
            <a:avLst>
              <a:gd name="adj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教师培训团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11" name="圆角矩形 48"/>
          <p:cNvSpPr/>
          <p:nvPr/>
        </p:nvSpPr>
        <p:spPr bwMode="auto">
          <a:xfrm>
            <a:off x="3613150" y="865188"/>
            <a:ext cx="2135188" cy="44608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团建机制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pic>
        <p:nvPicPr>
          <p:cNvPr id="10248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5700" y="938213"/>
            <a:ext cx="300038" cy="3000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圆角矩形 48"/>
          <p:cNvSpPr/>
          <p:nvPr/>
        </p:nvSpPr>
        <p:spPr bwMode="auto">
          <a:xfrm>
            <a:off x="3617913" y="1389063"/>
            <a:ext cx="2130425" cy="280988"/>
          </a:xfrm>
          <a:prstGeom prst="roundRect">
            <a:avLst>
              <a:gd name="adj" fmla="val 6193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评定机制（荣誉证书：人</a:t>
            </a:r>
            <a:r>
              <a:rPr kumimoji="0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/</a:t>
            </a: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校</a:t>
            </a:r>
            <a:r>
              <a:rPr kumimoji="0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/</a:t>
            </a: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区）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14" name="圆角矩形 48"/>
          <p:cNvSpPr/>
          <p:nvPr/>
        </p:nvSpPr>
        <p:spPr bwMode="auto">
          <a:xfrm>
            <a:off x="3613150" y="2300288"/>
            <a:ext cx="561975" cy="947738"/>
          </a:xfrm>
          <a:prstGeom prst="roundRect">
            <a:avLst>
              <a:gd name="adj" fmla="val 6193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激励机制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15" name="圆角矩形 48"/>
          <p:cNvSpPr/>
          <p:nvPr/>
        </p:nvSpPr>
        <p:spPr bwMode="auto">
          <a:xfrm>
            <a:off x="4203700" y="2295525"/>
            <a:ext cx="758825" cy="280988"/>
          </a:xfrm>
          <a:prstGeom prst="roundRect">
            <a:avLst>
              <a:gd name="adj" fmla="val 6193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建设激励</a:t>
            </a:r>
            <a:endParaRPr kumimoji="0" lang="zh-CN" altLang="en-US" sz="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16" name="圆角矩形 48"/>
          <p:cNvSpPr/>
          <p:nvPr/>
        </p:nvSpPr>
        <p:spPr bwMode="auto">
          <a:xfrm>
            <a:off x="4203700" y="2967038"/>
            <a:ext cx="1544638" cy="280988"/>
          </a:xfrm>
          <a:prstGeom prst="roundRect">
            <a:avLst>
              <a:gd name="adj" fmla="val 6193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评定激励</a:t>
            </a:r>
            <a:endParaRPr kumimoji="0" lang="zh-CN" altLang="en-US" sz="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17" name="圆角矩形 48"/>
          <p:cNvSpPr/>
          <p:nvPr/>
        </p:nvSpPr>
        <p:spPr bwMode="auto">
          <a:xfrm>
            <a:off x="4203700" y="2609850"/>
            <a:ext cx="758825" cy="331788"/>
          </a:xfrm>
          <a:prstGeom prst="roundRect">
            <a:avLst>
              <a:gd name="adj" fmla="val 6193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资源增值激励</a:t>
            </a:r>
            <a:endParaRPr kumimoji="0" lang="zh-CN" altLang="en-US" sz="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18" name="圆角矩形 48"/>
          <p:cNvSpPr/>
          <p:nvPr/>
        </p:nvSpPr>
        <p:spPr bwMode="auto">
          <a:xfrm>
            <a:off x="4991100" y="2598738"/>
            <a:ext cx="757238" cy="342900"/>
          </a:xfrm>
          <a:prstGeom prst="roundRect">
            <a:avLst>
              <a:gd name="adj" fmla="val 6193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培训及活动激励</a:t>
            </a:r>
            <a:endParaRPr kumimoji="0" lang="zh-CN" altLang="en-US" sz="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pic>
        <p:nvPicPr>
          <p:cNvPr id="10255" name="图片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0150" y="1760538"/>
            <a:ext cx="808038" cy="8080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" name="矩形 20"/>
          <p:cNvSpPr/>
          <p:nvPr/>
        </p:nvSpPr>
        <p:spPr>
          <a:xfrm>
            <a:off x="2422525" y="1582738"/>
            <a:ext cx="1209675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帮助形成团队</a:t>
            </a: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FF9933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及管理机制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FF9933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3" name="圆角矩形 48"/>
          <p:cNvSpPr/>
          <p:nvPr/>
        </p:nvSpPr>
        <p:spPr bwMode="auto">
          <a:xfrm>
            <a:off x="7011988" y="866775"/>
            <a:ext cx="1608138" cy="44608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团队工作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086475" y="2116138"/>
            <a:ext cx="6985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正向促进</a:t>
            </a: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FF9933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反向压力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FF9933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10259" name="图片 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3775" y="1406525"/>
            <a:ext cx="808038" cy="809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" name="圆角矩形 48"/>
          <p:cNvSpPr/>
          <p:nvPr/>
        </p:nvSpPr>
        <p:spPr bwMode="auto">
          <a:xfrm>
            <a:off x="795338" y="1400175"/>
            <a:ext cx="1604963" cy="587375"/>
          </a:xfrm>
          <a:prstGeom prst="roundRect">
            <a:avLst>
              <a:gd name="adj" fmla="val 6193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入团筛选条件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pic>
        <p:nvPicPr>
          <p:cNvPr id="10261" name="图片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1050" y="960438"/>
            <a:ext cx="301625" cy="3000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" name="圆角矩形 48"/>
          <p:cNvSpPr/>
          <p:nvPr/>
        </p:nvSpPr>
        <p:spPr bwMode="auto">
          <a:xfrm>
            <a:off x="782638" y="2012950"/>
            <a:ext cx="1612900" cy="568325"/>
          </a:xfrm>
          <a:prstGeom prst="roundRect">
            <a:avLst>
              <a:gd name="adj" fmla="val 6193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结合公司产品</a:t>
            </a: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制定核心工作目标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36" name="圆角矩形 48"/>
          <p:cNvSpPr/>
          <p:nvPr/>
        </p:nvSpPr>
        <p:spPr bwMode="auto">
          <a:xfrm>
            <a:off x="785813" y="2606675"/>
            <a:ext cx="1609725" cy="606425"/>
          </a:xfrm>
          <a:prstGeom prst="roundRect">
            <a:avLst>
              <a:gd name="adj" fmla="val 6193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建立团队机制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37" name="圆角矩形 48"/>
          <p:cNvSpPr/>
          <p:nvPr/>
        </p:nvSpPr>
        <p:spPr bwMode="auto">
          <a:xfrm>
            <a:off x="4991100" y="2290763"/>
            <a:ext cx="757238" cy="280988"/>
          </a:xfrm>
          <a:prstGeom prst="roundRect">
            <a:avLst>
              <a:gd name="adj" fmla="val 6193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积分激励</a:t>
            </a:r>
            <a:endParaRPr kumimoji="0" lang="zh-CN" altLang="en-US" sz="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38" name="圆角矩形 48"/>
          <p:cNvSpPr/>
          <p:nvPr/>
        </p:nvSpPr>
        <p:spPr bwMode="auto">
          <a:xfrm>
            <a:off x="3617913" y="1684338"/>
            <a:ext cx="2130425" cy="280988"/>
          </a:xfrm>
          <a:prstGeom prst="roundRect">
            <a:avLst>
              <a:gd name="adj" fmla="val 6193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淘汰机制（退团）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39" name="圆角矩形 48"/>
          <p:cNvSpPr/>
          <p:nvPr/>
        </p:nvSpPr>
        <p:spPr bwMode="auto">
          <a:xfrm>
            <a:off x="3617913" y="1987550"/>
            <a:ext cx="2130425" cy="280988"/>
          </a:xfrm>
          <a:prstGeom prst="roundRect">
            <a:avLst>
              <a:gd name="adj" fmla="val 6193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学习交流机制（信息化专家）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40" name="圆角矩形 48"/>
          <p:cNvSpPr/>
          <p:nvPr/>
        </p:nvSpPr>
        <p:spPr bwMode="auto">
          <a:xfrm>
            <a:off x="7016750" y="1406525"/>
            <a:ext cx="1604963" cy="587375"/>
          </a:xfrm>
          <a:prstGeom prst="roundRect">
            <a:avLst>
              <a:gd name="adj" fmla="val 6193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调研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41" name="圆角矩形 48"/>
          <p:cNvSpPr/>
          <p:nvPr/>
        </p:nvSpPr>
        <p:spPr bwMode="auto">
          <a:xfrm>
            <a:off x="7002463" y="2019300"/>
            <a:ext cx="1612900" cy="568325"/>
          </a:xfrm>
          <a:prstGeom prst="roundRect">
            <a:avLst>
              <a:gd name="adj" fmla="val 6193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培训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42" name="圆角矩形 48"/>
          <p:cNvSpPr/>
          <p:nvPr/>
        </p:nvSpPr>
        <p:spPr bwMode="auto">
          <a:xfrm>
            <a:off x="7007225" y="2613025"/>
            <a:ext cx="1608138" cy="606425"/>
          </a:xfrm>
          <a:prstGeom prst="roundRect">
            <a:avLst>
              <a:gd name="adj" fmla="val 6193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评课活动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pic>
        <p:nvPicPr>
          <p:cNvPr id="10270" name="图片 5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9163" y="2452688"/>
            <a:ext cx="808037" cy="809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" name="矩形 44"/>
          <p:cNvSpPr/>
          <p:nvPr/>
        </p:nvSpPr>
        <p:spPr bwMode="auto">
          <a:xfrm>
            <a:off x="227013" y="3702050"/>
            <a:ext cx="8675688" cy="1401763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ts val="10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61938" y="3744913"/>
            <a:ext cx="8604250" cy="16478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ts val="100"/>
              </a:spcBef>
              <a:spcAft>
                <a:spcPts val="5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通过建立“教师培训团”，形成当地信息化教育教学方式拓展的</a:t>
            </a:r>
            <a:r>
              <a:rPr kumimoji="0" lang="zh-CN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推动力以及树立标杆效应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，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带动其他老师参与</a:t>
            </a:r>
            <a:r>
              <a:rPr kumimoji="0" lang="zh-CN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团队建设</a:t>
            </a:r>
            <a:r>
              <a:rPr kumimoji="0" lang="zh-CN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中，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同时</a:t>
            </a:r>
            <a:r>
              <a:rPr kumimoji="0" lang="zh-CN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结合评定淘汰机制以及激励机制，</a:t>
            </a:r>
            <a:r>
              <a:rPr kumimoji="0" lang="zh-CN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双向促进“教师培训团”的高质量发展及稳定扩建</a:t>
            </a:r>
            <a:r>
              <a:rPr kumimoji="0" lang="zh-CN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。</a:t>
            </a:r>
            <a:endParaRPr kumimoji="0" lang="zh-CN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B53A25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ts val="100"/>
              </a:spcBef>
              <a:spcAft>
                <a:spcPts val="5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符合“运营服务策略引导思路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-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服务切入口”的要求。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B53A25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ts val="100"/>
              </a:spcBef>
              <a:spcAft>
                <a:spcPts val="5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B53A25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408238" y="2363788"/>
            <a:ext cx="1209675" cy="5540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同时将公司</a:t>
            </a: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FF9933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培训及教研等</a:t>
            </a: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FF9933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服务穿插其中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FF9933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矩形 22"/>
          <p:cNvSpPr/>
          <p:nvPr/>
        </p:nvSpPr>
        <p:spPr>
          <a:xfrm>
            <a:off x="792163" y="2010887"/>
            <a:ext cx="7488237" cy="100584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感谢聆听，期待合作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2600" y="1847850"/>
            <a:ext cx="2906713" cy="2905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圆角矩形 80"/>
          <p:cNvSpPr/>
          <p:nvPr/>
        </p:nvSpPr>
        <p:spPr bwMode="auto">
          <a:xfrm>
            <a:off x="4267835" y="787400"/>
            <a:ext cx="4197350" cy="858838"/>
          </a:xfrm>
          <a:prstGeom prst="roundRect">
            <a:avLst>
              <a:gd name="adj" fmla="val 4227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数字化校园的多个子系统之间不能互联互通，如何打破信息孤岛？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圆角矩形 80"/>
          <p:cNvSpPr/>
          <p:nvPr/>
        </p:nvSpPr>
        <p:spPr bwMode="auto">
          <a:xfrm>
            <a:off x="4256723" y="1868488"/>
            <a:ext cx="4205288" cy="858838"/>
          </a:xfrm>
          <a:prstGeom prst="roundRect">
            <a:avLst>
              <a:gd name="adj" fmla="val 5004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如何改变教与学的方式，真正做到为老师教学减负、为学生学习增效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？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圆角矩形 80"/>
          <p:cNvSpPr/>
          <p:nvPr/>
        </p:nvSpPr>
        <p:spPr bwMode="auto">
          <a:xfrm>
            <a:off x="4267835" y="2944813"/>
            <a:ext cx="4197350" cy="858838"/>
          </a:xfrm>
          <a:prstGeom prst="roundRect">
            <a:avLst>
              <a:gd name="adj" fmla="val 5782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使用大数据精准掌握校情学情，实现精准教学精准学习和精准管理。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圆角矩形 58"/>
          <p:cNvSpPr/>
          <p:nvPr/>
        </p:nvSpPr>
        <p:spPr bwMode="auto">
          <a:xfrm>
            <a:off x="3342005" y="787400"/>
            <a:ext cx="983615" cy="855980"/>
          </a:xfrm>
          <a:prstGeom prst="roundRect">
            <a:avLst>
              <a:gd name="adj" fmla="val 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基本核心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17" name="圆角矩形 58"/>
          <p:cNvSpPr/>
          <p:nvPr/>
        </p:nvSpPr>
        <p:spPr bwMode="auto">
          <a:xfrm>
            <a:off x="3342005" y="1865630"/>
            <a:ext cx="983615" cy="862330"/>
          </a:xfrm>
          <a:prstGeom prst="roundRect">
            <a:avLst>
              <a:gd name="adj" fmla="val 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本质需求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18" name="圆角矩形 58"/>
          <p:cNvSpPr/>
          <p:nvPr/>
        </p:nvSpPr>
        <p:spPr bwMode="auto">
          <a:xfrm>
            <a:off x="3342005" y="2945130"/>
            <a:ext cx="983615" cy="862330"/>
          </a:xfrm>
          <a:prstGeom prst="roundRect">
            <a:avLst>
              <a:gd name="adj" fmla="val 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未来方向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19" name="标题 1"/>
          <p:cNvSpPr txBox="1">
            <a:spLocks noChangeArrowheads="1"/>
          </p:cNvSpPr>
          <p:nvPr/>
        </p:nvSpPr>
        <p:spPr bwMode="auto">
          <a:xfrm>
            <a:off x="107950" y="160338"/>
            <a:ext cx="8856663" cy="492125"/>
          </a:xfrm>
          <a:prstGeom prst="rect">
            <a:avLst/>
          </a:prstGeom>
          <a:ln>
            <a:noFill/>
            <a:miter lim="800000"/>
          </a:ln>
        </p:spPr>
        <p:txBody>
          <a:bodyPr lIns="68580" tIns="34290" rIns="68580" bIns="34290" anchor="ctr"/>
          <a:lstStyle>
            <a:lvl1pPr marL="914400" indent="-9144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C00000"/>
                </a:solidFill>
                <a:latin typeface="+mj-lt"/>
                <a:ea typeface="+mj-ea"/>
                <a:cs typeface="宋体" panose="02010600030101010101" pitchFamily="2" charset="-122"/>
                <a:sym typeface="Calibri" panose="020F0502020204030204" pitchFamily="34" charset="0"/>
              </a:defRPr>
            </a:lvl1pPr>
            <a:lvl2pPr marL="914400" indent="-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defRPr>
            </a:lvl2pPr>
            <a:lvl3pPr marL="914400" indent="-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defRPr>
            </a:lvl3pPr>
            <a:lvl4pPr marL="914400" indent="-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defRPr>
            </a:lvl4pPr>
            <a:lvl5pPr marL="914400" indent="-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defRPr>
            </a:lvl5pPr>
            <a:lvl6pPr marL="1371600" indent="-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1828800" indent="-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2286000" indent="-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2743200" indent="-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914400" marR="0" lvl="0" indent="-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宋体" panose="02010600030101010101" pitchFamily="2" charset="-122"/>
                <a:sym typeface="Calibri" panose="020F0502020204030204" pitchFamily="34" charset="0"/>
              </a:rPr>
              <a:t>校园信息化的几个问题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3" name="圆角矩形 80"/>
          <p:cNvSpPr/>
          <p:nvPr/>
        </p:nvSpPr>
        <p:spPr bwMode="auto">
          <a:xfrm>
            <a:off x="4257040" y="4132263"/>
            <a:ext cx="4197350" cy="858838"/>
          </a:xfrm>
          <a:prstGeom prst="roundRect">
            <a:avLst>
              <a:gd name="adj" fmla="val 5782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如何使教师一步步收获教育信息化的红利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圆角矩形 58"/>
          <p:cNvSpPr/>
          <p:nvPr/>
        </p:nvSpPr>
        <p:spPr bwMode="auto">
          <a:xfrm>
            <a:off x="3342005" y="4132580"/>
            <a:ext cx="983615" cy="862330"/>
          </a:xfrm>
          <a:prstGeom prst="roundRect">
            <a:avLst>
              <a:gd name="adj" fmla="val 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价值推动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35038" y="1863725"/>
            <a:ext cx="2132012" cy="21478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8" name="标题 1"/>
          <p:cNvSpPr>
            <a:spLocks noGrp="1" noChangeArrowheads="1"/>
          </p:cNvSpPr>
          <p:nvPr>
            <p:ph type="title"/>
          </p:nvPr>
        </p:nvSpPr>
        <p:spPr bwMode="auto">
          <a:xfrm>
            <a:off x="107950" y="160338"/>
            <a:ext cx="8856663" cy="492125"/>
          </a:xfrm>
          <a:ln>
            <a:noFill/>
            <a:miter lim="800000"/>
          </a:ln>
        </p:spPr>
        <p:txBody>
          <a:bodyPr wrap="square" lIns="68580" tIns="34290" rIns="68580" bIns="34290" numCol="1" rtlCol="0" anchor="ctr" anchorCtr="0" compatLnSpc="1">
            <a:normAutofit fontScale="90000"/>
          </a:bodyPr>
          <a:lstStyle/>
          <a:p>
            <a:pPr marL="914400" marR="0" lvl="0" indent="-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宋体" panose="02010600030101010101" pitchFamily="2" charset="-122"/>
                <a:sym typeface="Calibri" panose="020F0502020204030204" pitchFamily="34" charset="0"/>
              </a:rPr>
              <a:t>智慧校园产品定位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021013" y="4324350"/>
            <a:ext cx="1439863" cy="539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协同科学的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校园治理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489450" y="4321175"/>
            <a:ext cx="1439863" cy="539750"/>
          </a:xfrm>
          <a:prstGeom prst="rect">
            <a:avLst/>
          </a:prstGeom>
          <a:solidFill>
            <a:srgbClr val="EC6E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全面感知的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校园环境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957888" y="4321175"/>
            <a:ext cx="1439863" cy="539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轻松便捷的校园生活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426325" y="4321175"/>
            <a:ext cx="1439863" cy="539750"/>
          </a:xfrm>
          <a:prstGeom prst="rect">
            <a:avLst/>
          </a:prstGeom>
          <a:solidFill>
            <a:srgbClr val="FF57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无微不至的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家校沟通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703388" y="4321175"/>
            <a:ext cx="1289050" cy="539750"/>
          </a:xfrm>
          <a:prstGeom prst="rect">
            <a:avLst/>
          </a:prstGeom>
          <a:solidFill>
            <a:srgbClr val="FF57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精准高效的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自主学习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grpSp>
        <p:nvGrpSpPr>
          <p:cNvPr id="2" name="组合 26"/>
          <p:cNvGrpSpPr/>
          <p:nvPr/>
        </p:nvGrpSpPr>
        <p:grpSpPr>
          <a:xfrm>
            <a:off x="451146" y="760662"/>
            <a:ext cx="8406374" cy="730969"/>
            <a:chOff x="0" y="374006"/>
            <a:chExt cx="2331649" cy="498675"/>
          </a:xfrm>
          <a:solidFill>
            <a:schemeClr val="accent2"/>
          </a:solidFill>
        </p:grpSpPr>
        <p:sp>
          <p:nvSpPr>
            <p:cNvPr id="28" name="圆角矩形 27"/>
            <p:cNvSpPr/>
            <p:nvPr/>
          </p:nvSpPr>
          <p:spPr>
            <a:xfrm>
              <a:off x="0" y="374006"/>
              <a:ext cx="2331649" cy="498675"/>
            </a:xfrm>
            <a:prstGeom prst="roundRect">
              <a:avLst/>
            </a:prstGeom>
            <a:grpFill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29" name="圆角矩形 4"/>
            <p:cNvSpPr/>
            <p:nvPr/>
          </p:nvSpPr>
          <p:spPr>
            <a:xfrm>
              <a:off x="24343" y="398349"/>
              <a:ext cx="2282963" cy="449989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0" tIns="76200" rIns="76200" bIns="76200" spcCol="127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457200" algn="l" defTabSz="914400" rtl="0" eaLnBrk="0" fontAlgn="base" latinLnBrk="0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利用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“</a:t>
              </a:r>
              <a:r>
                <a:rPr kumimoji="0" lang="zh-CN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大数据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+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物联网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+</a:t>
              </a:r>
              <a:r>
                <a:rPr kumimoji="0" lang="zh-CN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云计算”，构造智慧化的校园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教学、</a:t>
              </a:r>
              <a:r>
                <a:rPr kumimoji="0" lang="zh-CN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学习、生活、环境，是校园的操作系统。</a:t>
              </a:r>
              <a:endParaRPr kumimoji="0" lang="zh-CN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Tahoma" panose="020B0604030504040204" pitchFamily="34" charset="0"/>
              </a:endParaRPr>
            </a:p>
          </p:txBody>
        </p:sp>
      </p:grpSp>
      <p:sp>
        <p:nvSpPr>
          <p:cNvPr id="88" name="Oval 40"/>
          <p:cNvSpPr/>
          <p:nvPr/>
        </p:nvSpPr>
        <p:spPr>
          <a:xfrm>
            <a:off x="6227763" y="2531428"/>
            <a:ext cx="715963" cy="541338"/>
          </a:xfrm>
          <a:prstGeom prst="ellipse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7185" name="Text Box 10"/>
          <p:cNvSpPr txBox="1">
            <a:spLocks noChangeArrowheads="1"/>
          </p:cNvSpPr>
          <p:nvPr/>
        </p:nvSpPr>
        <p:spPr bwMode="auto">
          <a:xfrm>
            <a:off x="7066280" y="2424748"/>
            <a:ext cx="1800225" cy="6070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marL="0" marR="0" lvl="0" indent="0" algn="l" defTabSz="108712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  <a:ea typeface="+mn-ea"/>
                <a:cs typeface="Open Sans" panose="020B0606030504020204" pitchFamily="34" charset="0"/>
              </a:rPr>
              <a:t>数据仓库</a:t>
            </a:r>
            <a:endParaRPr kumimoji="0" lang="zh-CN" sz="1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ea"/>
              <a:ea typeface="+mn-ea"/>
              <a:cs typeface="Open Sans" panose="020B0606030504020204" pitchFamily="34" charset="0"/>
            </a:endParaRPr>
          </a:p>
          <a:p>
            <a:pPr marL="0" marR="0" lvl="0" indent="0" algn="l" defTabSz="108712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Open Sans" panose="020B0606030504020204" pitchFamily="34" charset="0"/>
              </a:rPr>
              <a:t>校本资源库、校园网站、特色应用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A6A6A6"/>
              </a:solidFill>
              <a:effectLst/>
              <a:uLnTx/>
              <a:uFillTx/>
              <a:latin typeface="+mn-ea"/>
              <a:ea typeface="+mn-ea"/>
              <a:cs typeface="Open Sans" panose="020B0606030504020204" pitchFamily="34" charset="0"/>
            </a:endParaRPr>
          </a:p>
        </p:txBody>
      </p:sp>
      <p:sp>
        <p:nvSpPr>
          <p:cNvPr id="7187" name="Freeform 35"/>
          <p:cNvSpPr>
            <a:spLocks noEditPoints="1" noChangeArrowheads="1"/>
          </p:cNvSpPr>
          <p:nvPr/>
        </p:nvSpPr>
        <p:spPr bwMode="auto">
          <a:xfrm>
            <a:off x="6388100" y="2683828"/>
            <a:ext cx="425450" cy="273050"/>
          </a:xfrm>
          <a:custGeom>
            <a:avLst/>
            <a:gdLst>
              <a:gd name="T0" fmla="*/ 327611 w 157"/>
              <a:gd name="T1" fmla="*/ 111604 h 106"/>
              <a:gd name="T2" fmla="*/ 330038 w 157"/>
              <a:gd name="T3" fmla="*/ 89769 h 106"/>
              <a:gd name="T4" fmla="*/ 240248 w 157"/>
              <a:gd name="T5" fmla="*/ 0 h 106"/>
              <a:gd name="T6" fmla="*/ 177153 w 157"/>
              <a:gd name="T7" fmla="*/ 43671 h 106"/>
              <a:gd name="T8" fmla="*/ 109204 w 157"/>
              <a:gd name="T9" fmla="*/ 19409 h 106"/>
              <a:gd name="T10" fmla="*/ 46108 w 157"/>
              <a:gd name="T11" fmla="*/ 94621 h 106"/>
              <a:gd name="T12" fmla="*/ 48535 w 157"/>
              <a:gd name="T13" fmla="*/ 114030 h 106"/>
              <a:gd name="T14" fmla="*/ 0 w 157"/>
              <a:gd name="T15" fmla="*/ 181963 h 106"/>
              <a:gd name="T16" fmla="*/ 75229 w 157"/>
              <a:gd name="T17" fmla="*/ 257175 h 106"/>
              <a:gd name="T18" fmla="*/ 305771 w 157"/>
              <a:gd name="T19" fmla="*/ 257175 h 106"/>
              <a:gd name="T20" fmla="*/ 381000 w 157"/>
              <a:gd name="T21" fmla="*/ 181963 h 106"/>
              <a:gd name="T22" fmla="*/ 327611 w 157"/>
              <a:gd name="T23" fmla="*/ 111604 h 106"/>
              <a:gd name="T24" fmla="*/ 291210 w 157"/>
              <a:gd name="T25" fmla="*/ 242618 h 106"/>
              <a:gd name="T26" fmla="*/ 191713 w 157"/>
              <a:gd name="T27" fmla="*/ 242618 h 106"/>
              <a:gd name="T28" fmla="*/ 249955 w 157"/>
              <a:gd name="T29" fmla="*/ 181963 h 106"/>
              <a:gd name="T30" fmla="*/ 247529 w 157"/>
              <a:gd name="T31" fmla="*/ 174685 h 106"/>
              <a:gd name="T32" fmla="*/ 223261 w 157"/>
              <a:gd name="T33" fmla="*/ 174685 h 106"/>
              <a:gd name="T34" fmla="*/ 223261 w 157"/>
              <a:gd name="T35" fmla="*/ 164980 h 106"/>
              <a:gd name="T36" fmla="*/ 223261 w 157"/>
              <a:gd name="T37" fmla="*/ 89769 h 106"/>
              <a:gd name="T38" fmla="*/ 218408 w 157"/>
              <a:gd name="T39" fmla="*/ 84916 h 106"/>
              <a:gd name="T40" fmla="*/ 155312 w 157"/>
              <a:gd name="T41" fmla="*/ 84916 h 106"/>
              <a:gd name="T42" fmla="*/ 150459 w 157"/>
              <a:gd name="T43" fmla="*/ 89769 h 106"/>
              <a:gd name="T44" fmla="*/ 150459 w 157"/>
              <a:gd name="T45" fmla="*/ 164980 h 106"/>
              <a:gd name="T46" fmla="*/ 150459 w 157"/>
              <a:gd name="T47" fmla="*/ 177111 h 106"/>
              <a:gd name="T48" fmla="*/ 123764 w 157"/>
              <a:gd name="T49" fmla="*/ 177111 h 106"/>
              <a:gd name="T50" fmla="*/ 121338 w 157"/>
              <a:gd name="T51" fmla="*/ 184390 h 106"/>
              <a:gd name="T52" fmla="*/ 182006 w 157"/>
              <a:gd name="T53" fmla="*/ 242618 h 106"/>
              <a:gd name="T54" fmla="*/ 92217 w 157"/>
              <a:gd name="T55" fmla="*/ 242618 h 106"/>
              <a:gd name="T56" fmla="*/ 26694 w 157"/>
              <a:gd name="T57" fmla="*/ 179537 h 106"/>
              <a:gd name="T58" fmla="*/ 70376 w 157"/>
              <a:gd name="T59" fmla="*/ 121309 h 106"/>
              <a:gd name="T60" fmla="*/ 67949 w 157"/>
              <a:gd name="T61" fmla="*/ 106752 h 106"/>
              <a:gd name="T62" fmla="*/ 121338 w 157"/>
              <a:gd name="T63" fmla="*/ 41245 h 106"/>
              <a:gd name="T64" fmla="*/ 179580 w 157"/>
              <a:gd name="T65" fmla="*/ 70359 h 106"/>
              <a:gd name="T66" fmla="*/ 235395 w 157"/>
              <a:gd name="T67" fmla="*/ 24262 h 106"/>
              <a:gd name="T68" fmla="*/ 310624 w 157"/>
              <a:gd name="T69" fmla="*/ 101900 h 106"/>
              <a:gd name="T70" fmla="*/ 308197 w 157"/>
              <a:gd name="T71" fmla="*/ 118883 h 106"/>
              <a:gd name="T72" fmla="*/ 356732 w 157"/>
              <a:gd name="T73" fmla="*/ 179537 h 106"/>
              <a:gd name="T74" fmla="*/ 291210 w 157"/>
              <a:gd name="T75" fmla="*/ 242618 h 10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57"/>
              <a:gd name="T115" fmla="*/ 0 h 106"/>
              <a:gd name="T116" fmla="*/ 157 w 157"/>
              <a:gd name="T117" fmla="*/ 106 h 10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10" name="Oval 62"/>
          <p:cNvSpPr/>
          <p:nvPr/>
        </p:nvSpPr>
        <p:spPr>
          <a:xfrm>
            <a:off x="3471228" y="2550478"/>
            <a:ext cx="715963" cy="539750"/>
          </a:xfrm>
          <a:prstGeom prst="ellipse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7190" name="Text Box 10"/>
          <p:cNvSpPr txBox="1">
            <a:spLocks noChangeArrowheads="1"/>
          </p:cNvSpPr>
          <p:nvPr/>
        </p:nvSpPr>
        <p:spPr bwMode="auto">
          <a:xfrm>
            <a:off x="4250055" y="2321560"/>
            <a:ext cx="1800225" cy="687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marL="0" marR="0" lvl="0" indent="0" algn="l" defTabSz="108712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  <a:ea typeface="+mn-ea"/>
                <a:cs typeface="Open Sans" panose="020B0606030504020204" pitchFamily="34" charset="0"/>
              </a:rPr>
              <a:t>智能办公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ea"/>
              <a:ea typeface="+mn-ea"/>
              <a:cs typeface="Open Sans" panose="020B0606030504020204" pitchFamily="34" charset="0"/>
            </a:endParaRPr>
          </a:p>
          <a:p>
            <a:pPr marL="0" marR="0" lvl="0" indent="0" algn="l" defTabSz="108712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Open Sans" panose="020B0606030504020204" pitchFamily="34" charset="0"/>
              </a:rPr>
              <a:t>办公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Open Sans" panose="020B0606030504020204" pitchFamily="34" charset="0"/>
              </a:rPr>
              <a:t>OA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Open Sans" panose="020B0606030504020204" pitchFamily="34" charset="0"/>
              </a:rPr>
              <a:t>、排课、智能阅卷、成绩统计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Open Sans" panose="020B0606030504020204" pitchFamily="34" charset="0"/>
            </a:endParaRPr>
          </a:p>
        </p:txBody>
      </p:sp>
      <p:grpSp>
        <p:nvGrpSpPr>
          <p:cNvPr id="5" name="Group 71"/>
          <p:cNvGrpSpPr/>
          <p:nvPr/>
        </p:nvGrpSpPr>
        <p:grpSpPr>
          <a:xfrm>
            <a:off x="3667468" y="2624618"/>
            <a:ext cx="324453" cy="305110"/>
            <a:chOff x="5106627" y="2260366"/>
            <a:chExt cx="324452" cy="406813"/>
          </a:xfrm>
          <a:solidFill>
            <a:schemeClr val="bg1"/>
          </a:solidFill>
        </p:grpSpPr>
        <p:sp>
          <p:nvSpPr>
            <p:cNvPr id="113" name="Freeform 80"/>
            <p:cNvSpPr/>
            <p:nvPr/>
          </p:nvSpPr>
          <p:spPr bwMode="auto">
            <a:xfrm>
              <a:off x="5106627" y="2430079"/>
              <a:ext cx="324452" cy="134772"/>
            </a:xfrm>
            <a:custGeom>
              <a:avLst/>
              <a:gdLst>
                <a:gd name="T0" fmla="*/ 49 w 98"/>
                <a:gd name="T1" fmla="*/ 16 h 40"/>
                <a:gd name="T2" fmla="*/ 2 w 98"/>
                <a:gd name="T3" fmla="*/ 0 h 40"/>
                <a:gd name="T4" fmla="*/ 0 w 98"/>
                <a:gd name="T5" fmla="*/ 5 h 40"/>
                <a:gd name="T6" fmla="*/ 0 w 98"/>
                <a:gd name="T7" fmla="*/ 20 h 40"/>
                <a:gd name="T8" fmla="*/ 49 w 98"/>
                <a:gd name="T9" fmla="*/ 40 h 40"/>
                <a:gd name="T10" fmla="*/ 98 w 98"/>
                <a:gd name="T11" fmla="*/ 20 h 40"/>
                <a:gd name="T12" fmla="*/ 98 w 98"/>
                <a:gd name="T13" fmla="*/ 5 h 40"/>
                <a:gd name="T14" fmla="*/ 96 w 98"/>
                <a:gd name="T15" fmla="*/ 0 h 40"/>
                <a:gd name="T16" fmla="*/ 49 w 98"/>
                <a:gd name="T17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6"/>
                  </a:moveTo>
                  <a:cubicBezTo>
                    <a:pt x="26" y="16"/>
                    <a:pt x="7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ubicBezTo>
                    <a:pt x="91" y="9"/>
                    <a:pt x="72" y="16"/>
                    <a:pt x="49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114" name="Freeform 81"/>
            <p:cNvSpPr/>
            <p:nvPr/>
          </p:nvSpPr>
          <p:spPr bwMode="auto">
            <a:xfrm>
              <a:off x="5106627" y="2534902"/>
              <a:ext cx="324452" cy="132277"/>
            </a:xfrm>
            <a:custGeom>
              <a:avLst/>
              <a:gdLst>
                <a:gd name="T0" fmla="*/ 49 w 98"/>
                <a:gd name="T1" fmla="*/ 15 h 40"/>
                <a:gd name="T2" fmla="*/ 2 w 98"/>
                <a:gd name="T3" fmla="*/ 0 h 40"/>
                <a:gd name="T4" fmla="*/ 0 w 98"/>
                <a:gd name="T5" fmla="*/ 4 h 40"/>
                <a:gd name="T6" fmla="*/ 0 w 98"/>
                <a:gd name="T7" fmla="*/ 19 h 40"/>
                <a:gd name="T8" fmla="*/ 49 w 98"/>
                <a:gd name="T9" fmla="*/ 40 h 40"/>
                <a:gd name="T10" fmla="*/ 98 w 98"/>
                <a:gd name="T11" fmla="*/ 19 h 40"/>
                <a:gd name="T12" fmla="*/ 98 w 98"/>
                <a:gd name="T13" fmla="*/ 4 h 40"/>
                <a:gd name="T14" fmla="*/ 96 w 98"/>
                <a:gd name="T15" fmla="*/ 0 h 40"/>
                <a:gd name="T16" fmla="*/ 49 w 98"/>
                <a:gd name="T17" fmla="*/ 1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5"/>
                  </a:moveTo>
                  <a:cubicBezTo>
                    <a:pt x="26" y="15"/>
                    <a:pt x="7" y="9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19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3"/>
                    <a:pt x="97" y="1"/>
                    <a:pt x="96" y="0"/>
                  </a:cubicBezTo>
                  <a:cubicBezTo>
                    <a:pt x="91" y="9"/>
                    <a:pt x="72" y="15"/>
                    <a:pt x="49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115" name="Freeform 82"/>
            <p:cNvSpPr/>
            <p:nvPr/>
          </p:nvSpPr>
          <p:spPr bwMode="auto">
            <a:xfrm>
              <a:off x="5106627" y="2330248"/>
              <a:ext cx="324452" cy="137269"/>
            </a:xfrm>
            <a:custGeom>
              <a:avLst/>
              <a:gdLst>
                <a:gd name="T0" fmla="*/ 96 w 98"/>
                <a:gd name="T1" fmla="*/ 0 h 41"/>
                <a:gd name="T2" fmla="*/ 49 w 98"/>
                <a:gd name="T3" fmla="*/ 15 h 41"/>
                <a:gd name="T4" fmla="*/ 2 w 98"/>
                <a:gd name="T5" fmla="*/ 0 h 41"/>
                <a:gd name="T6" fmla="*/ 0 w 98"/>
                <a:gd name="T7" fmla="*/ 5 h 41"/>
                <a:gd name="T8" fmla="*/ 0 w 98"/>
                <a:gd name="T9" fmla="*/ 20 h 41"/>
                <a:gd name="T10" fmla="*/ 49 w 98"/>
                <a:gd name="T11" fmla="*/ 41 h 41"/>
                <a:gd name="T12" fmla="*/ 98 w 98"/>
                <a:gd name="T13" fmla="*/ 20 h 41"/>
                <a:gd name="T14" fmla="*/ 98 w 98"/>
                <a:gd name="T15" fmla="*/ 5 h 41"/>
                <a:gd name="T16" fmla="*/ 96 w 98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1">
                  <a:moveTo>
                    <a:pt x="96" y="0"/>
                  </a:moveTo>
                  <a:cubicBezTo>
                    <a:pt x="95" y="9"/>
                    <a:pt x="75" y="15"/>
                    <a:pt x="49" y="15"/>
                  </a:cubicBezTo>
                  <a:cubicBezTo>
                    <a:pt x="24" y="15"/>
                    <a:pt x="3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1"/>
                    <a:pt x="49" y="41"/>
                  </a:cubicBezTo>
                  <a:cubicBezTo>
                    <a:pt x="76" y="41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116" name="Oval 83"/>
            <p:cNvSpPr>
              <a:spLocks noChangeArrowheads="1"/>
            </p:cNvSpPr>
            <p:nvPr/>
          </p:nvSpPr>
          <p:spPr bwMode="auto">
            <a:xfrm>
              <a:off x="5111618" y="2260366"/>
              <a:ext cx="316965" cy="107319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117" name="Oval 36"/>
          <p:cNvSpPr/>
          <p:nvPr/>
        </p:nvSpPr>
        <p:spPr>
          <a:xfrm>
            <a:off x="3441700" y="3582988"/>
            <a:ext cx="747713" cy="565150"/>
          </a:xfrm>
          <a:prstGeom prst="ellipse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7193" name="Text Box 10"/>
          <p:cNvSpPr txBox="1">
            <a:spLocks noChangeArrowheads="1"/>
          </p:cNvSpPr>
          <p:nvPr/>
        </p:nvSpPr>
        <p:spPr bwMode="auto">
          <a:xfrm>
            <a:off x="4249738" y="3611563"/>
            <a:ext cx="1800225" cy="558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marL="0" marR="0" lvl="0" indent="0" algn="l" defTabSz="108712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  <a:ea typeface="+mn-ea"/>
                <a:cs typeface="Open Sans" panose="020B0606030504020204" pitchFamily="34" charset="0"/>
              </a:rPr>
              <a:t>开放对接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ea"/>
              <a:ea typeface="+mn-ea"/>
              <a:cs typeface="Open Sans" panose="020B0606030504020204" pitchFamily="34" charset="0"/>
            </a:endParaRPr>
          </a:p>
          <a:p>
            <a:pPr marL="0" marR="0" lvl="0" indent="0" algn="l" defTabSz="108712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Open Sans" panose="020B0606030504020204" pitchFamily="34" charset="0"/>
              </a:rPr>
              <a:t>创客空间、学生自主选课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Open Sans" panose="020B0606030504020204" pitchFamily="34" charset="0"/>
            </a:endParaRPr>
          </a:p>
        </p:txBody>
      </p:sp>
      <p:sp>
        <p:nvSpPr>
          <p:cNvPr id="119" name="Oval 40"/>
          <p:cNvSpPr/>
          <p:nvPr/>
        </p:nvSpPr>
        <p:spPr>
          <a:xfrm>
            <a:off x="6227763" y="3527425"/>
            <a:ext cx="715963" cy="541338"/>
          </a:xfrm>
          <a:prstGeom prst="ellipse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7195" name="Text Box 10"/>
          <p:cNvSpPr txBox="1">
            <a:spLocks noChangeArrowheads="1"/>
          </p:cNvSpPr>
          <p:nvPr/>
        </p:nvSpPr>
        <p:spPr bwMode="auto">
          <a:xfrm>
            <a:off x="7066280" y="3583305"/>
            <a:ext cx="2040255" cy="558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marL="0" marR="0" lvl="0" algn="l" defTabSz="1087120" rtl="0" eaLnBrk="0" fontAlgn="base" latinLnBrk="0" hangingPunct="0">
              <a:lnSpc>
                <a:spcPct val="130000"/>
              </a:lnSpc>
              <a:spcAft>
                <a:spcPts val="30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  <a:ea typeface="+mn-ea"/>
                <a:cs typeface="Open Sans" panose="020B0606030504020204" pitchFamily="34" charset="0"/>
              </a:rPr>
              <a:t>多层级家校互动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ea"/>
              <a:ea typeface="+mn-ea"/>
              <a:cs typeface="Open Sans" panose="020B0606030504020204" pitchFamily="34" charset="0"/>
            </a:endParaRPr>
          </a:p>
          <a:p>
            <a:pPr marL="0" marR="0" lvl="0" algn="l" defTabSz="1087120" rtl="0" eaLnBrk="0" fontAlgn="base" latinLnBrk="0" hangingPunct="0">
              <a:lnSpc>
                <a:spcPct val="130000"/>
              </a:lnSpc>
              <a:spcAft>
                <a:spcPts val="300"/>
              </a:spcAft>
              <a:buClrTx/>
              <a:buSzTx/>
              <a:buFontTx/>
              <a:buNone/>
              <a:defRPr/>
            </a:pP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cs typeface="Open Sans" panose="020B0606030504020204" pitchFamily="34" charset="0"/>
              </a:rPr>
              <a:t>以管理功能驱动的家校互动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ea"/>
              <a:ea typeface="+mn-ea"/>
              <a:cs typeface="Open Sans" panose="020B0606030504020204" pitchFamily="34" charset="0"/>
            </a:endParaRPr>
          </a:p>
        </p:txBody>
      </p:sp>
      <p:pic>
        <p:nvPicPr>
          <p:cNvPr id="11290" name="图片 1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0" y="3630613"/>
            <a:ext cx="422275" cy="49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91" name="图片 1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8100" y="3634105"/>
            <a:ext cx="438150" cy="328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" name="矩形 70"/>
          <p:cNvSpPr/>
          <p:nvPr/>
        </p:nvSpPr>
        <p:spPr>
          <a:xfrm>
            <a:off x="450850" y="4321175"/>
            <a:ext cx="1223963" cy="539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个性互动的教学服务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76" name="圆角矩形 3"/>
          <p:cNvSpPr/>
          <p:nvPr/>
        </p:nvSpPr>
        <p:spPr>
          <a:xfrm>
            <a:off x="538163" y="1585913"/>
            <a:ext cx="2746375" cy="336550"/>
          </a:xfrm>
          <a:prstGeom prst="roundRect">
            <a:avLst>
              <a:gd name="adj" fmla="val 10566"/>
            </a:avLst>
          </a:prstGeom>
          <a:solidFill>
            <a:srgbClr val="D9969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30000"/>
              </a:lnSpc>
              <a:spcBef>
                <a:spcPts val="10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智慧校园技术层手段</a:t>
            </a:r>
            <a:endParaRPr kumimoji="0" lang="zh-CN" altLang="en-US" sz="1400" b="1" i="0" u="none" strike="noStrike" kern="1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7" name="圆角矩形 3"/>
          <p:cNvSpPr/>
          <p:nvPr/>
        </p:nvSpPr>
        <p:spPr>
          <a:xfrm>
            <a:off x="3371850" y="1585913"/>
            <a:ext cx="5397500" cy="336550"/>
          </a:xfrm>
          <a:prstGeom prst="roundRect">
            <a:avLst>
              <a:gd name="adj" fmla="val 10566"/>
            </a:avLst>
          </a:prstGeom>
          <a:solidFill>
            <a:srgbClr val="D9969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30000"/>
              </a:lnSpc>
              <a:spcBef>
                <a:spcPts val="10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操作系统级的智慧校园</a:t>
            </a:r>
            <a:endParaRPr kumimoji="0" lang="zh-CN" altLang="en-US" sz="1400" b="1" i="0" u="none" strike="noStrike" kern="1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45"/>
          <p:cNvSpPr>
            <a:spLocks noChangeArrowheads="1"/>
          </p:cNvSpPr>
          <p:nvPr/>
        </p:nvSpPr>
        <p:spPr bwMode="auto">
          <a:xfrm>
            <a:off x="1254125" y="2165350"/>
            <a:ext cx="1008063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校园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OA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矩形 46"/>
          <p:cNvSpPr>
            <a:spLocks noChangeArrowheads="1"/>
          </p:cNvSpPr>
          <p:nvPr/>
        </p:nvSpPr>
        <p:spPr bwMode="auto">
          <a:xfrm>
            <a:off x="2330450" y="2165350"/>
            <a:ext cx="1008063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课前导学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矩形 49"/>
          <p:cNvSpPr>
            <a:spLocks noChangeArrowheads="1"/>
          </p:cNvSpPr>
          <p:nvPr/>
        </p:nvSpPr>
        <p:spPr bwMode="auto">
          <a:xfrm>
            <a:off x="2333625" y="2855913"/>
            <a:ext cx="1008063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互动课堂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矩形 52"/>
          <p:cNvSpPr>
            <a:spLocks noChangeArrowheads="1"/>
          </p:cNvSpPr>
          <p:nvPr/>
        </p:nvSpPr>
        <p:spPr bwMode="auto">
          <a:xfrm>
            <a:off x="2330450" y="3500438"/>
            <a:ext cx="1008063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课后作业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圆角矩形 54"/>
          <p:cNvSpPr/>
          <p:nvPr/>
        </p:nvSpPr>
        <p:spPr bwMode="auto">
          <a:xfrm>
            <a:off x="1255713" y="1698625"/>
            <a:ext cx="1008063" cy="34607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智慧管理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9" name="圆角矩形 58"/>
          <p:cNvSpPr/>
          <p:nvPr/>
        </p:nvSpPr>
        <p:spPr bwMode="auto">
          <a:xfrm>
            <a:off x="2332038" y="1698625"/>
            <a:ext cx="2084388" cy="34607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智慧教学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10" name="矩形 61"/>
          <p:cNvSpPr>
            <a:spLocks noChangeArrowheads="1"/>
          </p:cNvSpPr>
          <p:nvPr/>
        </p:nvSpPr>
        <p:spPr bwMode="auto">
          <a:xfrm>
            <a:off x="3408363" y="2165350"/>
            <a:ext cx="1008063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同步备课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矩形 62"/>
          <p:cNvSpPr>
            <a:spLocks noChangeArrowheads="1"/>
          </p:cNvSpPr>
          <p:nvPr/>
        </p:nvSpPr>
        <p:spPr bwMode="auto">
          <a:xfrm>
            <a:off x="3409950" y="2852738"/>
            <a:ext cx="1008063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随堂检测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矩形 63"/>
          <p:cNvSpPr>
            <a:spLocks noChangeArrowheads="1"/>
          </p:cNvSpPr>
          <p:nvPr/>
        </p:nvSpPr>
        <p:spPr bwMode="auto">
          <a:xfrm>
            <a:off x="3408363" y="3500438"/>
            <a:ext cx="1008063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空间服务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矩形 76"/>
          <p:cNvSpPr>
            <a:spLocks noChangeArrowheads="1"/>
          </p:cNvSpPr>
          <p:nvPr/>
        </p:nvSpPr>
        <p:spPr bwMode="auto">
          <a:xfrm>
            <a:off x="176213" y="2165350"/>
            <a:ext cx="1008063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家校帮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app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矩形 78"/>
          <p:cNvSpPr>
            <a:spLocks noChangeArrowheads="1"/>
          </p:cNvSpPr>
          <p:nvPr/>
        </p:nvSpPr>
        <p:spPr bwMode="auto">
          <a:xfrm>
            <a:off x="191453" y="2855913"/>
            <a:ext cx="1008063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Web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门户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圆角矩形 80"/>
          <p:cNvSpPr/>
          <p:nvPr/>
        </p:nvSpPr>
        <p:spPr bwMode="auto">
          <a:xfrm>
            <a:off x="177800" y="1698625"/>
            <a:ext cx="1008063" cy="34607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智慧门户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17" name="矩形 45"/>
          <p:cNvSpPr>
            <a:spLocks noChangeArrowheads="1"/>
          </p:cNvSpPr>
          <p:nvPr/>
        </p:nvSpPr>
        <p:spPr bwMode="auto">
          <a:xfrm>
            <a:off x="1249363" y="2855913"/>
            <a:ext cx="1008063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班级管理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矩形 45"/>
          <p:cNvSpPr>
            <a:spLocks noChangeArrowheads="1"/>
          </p:cNvSpPr>
          <p:nvPr/>
        </p:nvSpPr>
        <p:spPr bwMode="auto">
          <a:xfrm>
            <a:off x="1246188" y="3502025"/>
            <a:ext cx="1008063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教务管理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矩形 45"/>
          <p:cNvSpPr>
            <a:spLocks noChangeArrowheads="1"/>
          </p:cNvSpPr>
          <p:nvPr/>
        </p:nvSpPr>
        <p:spPr bwMode="auto">
          <a:xfrm>
            <a:off x="1246188" y="4189413"/>
            <a:ext cx="1008063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校务管理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63"/>
          <p:cNvSpPr>
            <a:spLocks noChangeArrowheads="1"/>
          </p:cNvSpPr>
          <p:nvPr/>
        </p:nvSpPr>
        <p:spPr bwMode="auto">
          <a:xfrm>
            <a:off x="2341563" y="4189413"/>
            <a:ext cx="1008063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教材资源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矩形 63"/>
          <p:cNvSpPr>
            <a:spLocks noChangeArrowheads="1"/>
          </p:cNvSpPr>
          <p:nvPr/>
        </p:nvSpPr>
        <p:spPr bwMode="auto">
          <a:xfrm>
            <a:off x="3419475" y="4186238"/>
            <a:ext cx="1008063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校本资源库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332" name="标题 1"/>
          <p:cNvSpPr/>
          <p:nvPr/>
        </p:nvSpPr>
        <p:spPr>
          <a:xfrm>
            <a:off x="153988" y="161925"/>
            <a:ext cx="7800975" cy="4826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914400" lvl="0" indent="-914400"/>
            <a:r>
              <a:rPr lang="en-US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智慧校园组成</a:t>
            </a:r>
            <a:endParaRPr lang="en-US" altLang="en-US" sz="2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" name="组合 26"/>
          <p:cNvGrpSpPr/>
          <p:nvPr/>
        </p:nvGrpSpPr>
        <p:grpSpPr>
          <a:xfrm>
            <a:off x="191744" y="663538"/>
            <a:ext cx="8615585" cy="724109"/>
            <a:chOff x="0" y="374006"/>
            <a:chExt cx="2331649" cy="498675"/>
          </a:xfrm>
          <a:solidFill>
            <a:schemeClr val="accent2"/>
          </a:solidFill>
        </p:grpSpPr>
        <p:sp>
          <p:nvSpPr>
            <p:cNvPr id="24" name="圆角矩形 27"/>
            <p:cNvSpPr/>
            <p:nvPr/>
          </p:nvSpPr>
          <p:spPr>
            <a:xfrm>
              <a:off x="0" y="374006"/>
              <a:ext cx="2331649" cy="498675"/>
            </a:xfrm>
            <a:prstGeom prst="roundRect">
              <a:avLst/>
            </a:prstGeom>
            <a:grpFill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25" name="圆角矩形 4"/>
            <p:cNvSpPr/>
            <p:nvPr/>
          </p:nvSpPr>
          <p:spPr>
            <a:xfrm>
              <a:off x="24343" y="398349"/>
              <a:ext cx="2282963" cy="35860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30000"/>
                </a:lnSpc>
                <a:spcBef>
                  <a:spcPts val="100"/>
                </a:spcBef>
                <a:spcAft>
                  <a:spcPts val="500"/>
                </a:spcAft>
                <a:buClrTx/>
                <a:buSzTx/>
                <a:buFont typeface="Wingdings" panose="05000000000000000000" pitchFamily="2" charset="2"/>
                <a:buNone/>
                <a:defRPr/>
              </a:pPr>
              <a:r>
                <a:rPr kumimoji="0" lang="zh-CN" altLang="zh-CN" sz="2400" b="1" i="0" u="none" strike="noStrike" kern="1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以大数据改变教育，实现精准管理、精准教育、精准学习</a:t>
              </a:r>
              <a:endParaRPr kumimoji="0" lang="zh-CN" altLang="zh-CN" sz="2400" b="1" i="0" u="none" strike="noStrike" kern="1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6" name="矩形 76"/>
          <p:cNvSpPr>
            <a:spLocks noChangeArrowheads="1"/>
          </p:cNvSpPr>
          <p:nvPr/>
        </p:nvSpPr>
        <p:spPr bwMode="auto">
          <a:xfrm>
            <a:off x="4518025" y="2165350"/>
            <a:ext cx="1008063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常态化测练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圆角矩形 58"/>
          <p:cNvSpPr/>
          <p:nvPr/>
        </p:nvSpPr>
        <p:spPr bwMode="auto">
          <a:xfrm>
            <a:off x="4500563" y="1689100"/>
            <a:ext cx="1020763" cy="34607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智慧学习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28" name="矩形 76"/>
          <p:cNvSpPr>
            <a:spLocks noChangeArrowheads="1"/>
          </p:cNvSpPr>
          <p:nvPr/>
        </p:nvSpPr>
        <p:spPr bwMode="auto">
          <a:xfrm>
            <a:off x="4505325" y="3497263"/>
            <a:ext cx="1012825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自适应学习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矩形 76"/>
          <p:cNvSpPr>
            <a:spLocks noChangeArrowheads="1"/>
          </p:cNvSpPr>
          <p:nvPr/>
        </p:nvSpPr>
        <p:spPr bwMode="auto">
          <a:xfrm>
            <a:off x="4505325" y="2851150"/>
            <a:ext cx="1008063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网络阅卷系统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矩形 76"/>
          <p:cNvSpPr>
            <a:spLocks noChangeArrowheads="1"/>
          </p:cNvSpPr>
          <p:nvPr/>
        </p:nvSpPr>
        <p:spPr bwMode="auto">
          <a:xfrm>
            <a:off x="4500563" y="4186238"/>
            <a:ext cx="1012825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智能组卷系统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圆角矩形 58"/>
          <p:cNvSpPr/>
          <p:nvPr/>
        </p:nvSpPr>
        <p:spPr bwMode="auto">
          <a:xfrm>
            <a:off x="5614988" y="1673225"/>
            <a:ext cx="3184525" cy="34607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智慧环境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36" name="矩形 76"/>
          <p:cNvSpPr>
            <a:spLocks noChangeArrowheads="1"/>
          </p:cNvSpPr>
          <p:nvPr/>
        </p:nvSpPr>
        <p:spPr bwMode="auto">
          <a:xfrm>
            <a:off x="5632450" y="2154238"/>
            <a:ext cx="1008063" cy="54133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智慧教室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" name="矩形 76"/>
          <p:cNvSpPr>
            <a:spLocks noChangeArrowheads="1"/>
          </p:cNvSpPr>
          <p:nvPr/>
        </p:nvSpPr>
        <p:spPr bwMode="auto">
          <a:xfrm>
            <a:off x="5618163" y="3486150"/>
            <a:ext cx="1012825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班班通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矩形 76"/>
          <p:cNvSpPr>
            <a:spLocks noChangeArrowheads="1"/>
          </p:cNvSpPr>
          <p:nvPr/>
        </p:nvSpPr>
        <p:spPr bwMode="auto">
          <a:xfrm>
            <a:off x="5618163" y="2840038"/>
            <a:ext cx="1008063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一卡通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/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电子学生证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矩形 76"/>
          <p:cNvSpPr>
            <a:spLocks noChangeArrowheads="1"/>
          </p:cNvSpPr>
          <p:nvPr/>
        </p:nvSpPr>
        <p:spPr bwMode="auto">
          <a:xfrm>
            <a:off x="5613400" y="4175125"/>
            <a:ext cx="1012825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校园广播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矩形 76"/>
          <p:cNvSpPr>
            <a:spLocks noChangeArrowheads="1"/>
          </p:cNvSpPr>
          <p:nvPr/>
        </p:nvSpPr>
        <p:spPr bwMode="auto">
          <a:xfrm>
            <a:off x="6716713" y="2154238"/>
            <a:ext cx="1008063" cy="54133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电子书包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矩形 76"/>
          <p:cNvSpPr>
            <a:spLocks noChangeArrowheads="1"/>
          </p:cNvSpPr>
          <p:nvPr/>
        </p:nvSpPr>
        <p:spPr bwMode="auto">
          <a:xfrm>
            <a:off x="6702425" y="3486150"/>
            <a:ext cx="1012825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电子图书馆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" name="矩形 76"/>
          <p:cNvSpPr>
            <a:spLocks noChangeArrowheads="1"/>
          </p:cNvSpPr>
          <p:nvPr/>
        </p:nvSpPr>
        <p:spPr bwMode="auto">
          <a:xfrm>
            <a:off x="6702425" y="2840038"/>
            <a:ext cx="1008063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电子班牌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矩形 76"/>
          <p:cNvSpPr>
            <a:spLocks noChangeArrowheads="1"/>
          </p:cNvSpPr>
          <p:nvPr/>
        </p:nvSpPr>
        <p:spPr bwMode="auto">
          <a:xfrm>
            <a:off x="6697663" y="4175125"/>
            <a:ext cx="1012825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录播教室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" name="矩形 76"/>
          <p:cNvSpPr>
            <a:spLocks noChangeArrowheads="1"/>
          </p:cNvSpPr>
          <p:nvPr/>
        </p:nvSpPr>
        <p:spPr bwMode="auto">
          <a:xfrm>
            <a:off x="7805738" y="2152650"/>
            <a:ext cx="1008063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大数据中心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矩形 76"/>
          <p:cNvSpPr>
            <a:spLocks noChangeArrowheads="1"/>
          </p:cNvSpPr>
          <p:nvPr/>
        </p:nvSpPr>
        <p:spPr bwMode="auto">
          <a:xfrm>
            <a:off x="7791450" y="3484563"/>
            <a:ext cx="1012825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创客空间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矩形 76"/>
          <p:cNvSpPr>
            <a:spLocks noChangeArrowheads="1"/>
          </p:cNvSpPr>
          <p:nvPr/>
        </p:nvSpPr>
        <p:spPr bwMode="auto">
          <a:xfrm>
            <a:off x="7791450" y="2838450"/>
            <a:ext cx="1008063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磨课中心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" name="矩形 76"/>
          <p:cNvSpPr>
            <a:spLocks noChangeArrowheads="1"/>
          </p:cNvSpPr>
          <p:nvPr/>
        </p:nvSpPr>
        <p:spPr bwMode="auto">
          <a:xfrm>
            <a:off x="7786688" y="4173538"/>
            <a:ext cx="1012825" cy="539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1997" tIns="71997" rIns="71997" bIns="7199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学科教室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" name="圆角矩形 80"/>
          <p:cNvSpPr/>
          <p:nvPr/>
        </p:nvSpPr>
        <p:spPr bwMode="auto">
          <a:xfrm>
            <a:off x="142875" y="4811713"/>
            <a:ext cx="5370513" cy="6667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50" name="圆角矩形 80"/>
          <p:cNvSpPr/>
          <p:nvPr/>
        </p:nvSpPr>
        <p:spPr bwMode="auto">
          <a:xfrm>
            <a:off x="5626100" y="4806950"/>
            <a:ext cx="3181350" cy="6826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51" name="圆角矩形 80"/>
          <p:cNvSpPr/>
          <p:nvPr/>
        </p:nvSpPr>
        <p:spPr bwMode="auto">
          <a:xfrm>
            <a:off x="171450" y="1563688"/>
            <a:ext cx="5368925" cy="6667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52" name="圆角矩形 80"/>
          <p:cNvSpPr/>
          <p:nvPr/>
        </p:nvSpPr>
        <p:spPr bwMode="auto">
          <a:xfrm>
            <a:off x="5626100" y="1558925"/>
            <a:ext cx="3181350" cy="6826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ChangeArrowheads="1"/>
          </p:cNvSpPr>
          <p:nvPr/>
        </p:nvSpPr>
        <p:spPr bwMode="auto">
          <a:xfrm>
            <a:off x="227013" y="92075"/>
            <a:ext cx="7800975" cy="482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微软雅黑" panose="020B0503020204020204" pitchFamily="34" charset="-122"/>
              </a:rPr>
              <a:t>智慧</a:t>
            </a: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微软雅黑" panose="020B0503020204020204" pitchFamily="34" charset="-122"/>
              </a:rPr>
              <a:t>校园顶层设计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B53A25"/>
              </a:solidFill>
              <a:effectLst/>
              <a:uLnTx/>
              <a:uFillTx/>
              <a:latin typeface="+mn-ea"/>
              <a:ea typeface="+mn-ea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432050" y="584200"/>
            <a:ext cx="5740400" cy="617538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与云平台深度打通，实现用户、资源、应用互联互通。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学校</a:t>
            </a:r>
            <a:r>
              <a:rPr kumimoji="0" lang="zh-CN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可一站式使用教育云平台所汇集的精品资源应用。在人人通空间也可使用智慧校园应用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B53A25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32050" y="1285875"/>
            <a:ext cx="5740400" cy="592138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产品深度融合教学、学习、管理相关业务，实现全流程打通、一站式使用，实现统一的数据采集和沉淀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B53A25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38400" y="1971675"/>
            <a:ext cx="5734050" cy="620713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支持接入各种外部应用，比如一卡通、阅卷系统、体测系统、电子书包、班班通、电子班牌，真正实现云端一体化。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B53A25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9" name="圆角矩形 48"/>
          <p:cNvSpPr/>
          <p:nvPr/>
        </p:nvSpPr>
        <p:spPr bwMode="auto">
          <a:xfrm>
            <a:off x="684213" y="574675"/>
            <a:ext cx="1749425" cy="627063"/>
          </a:xfrm>
          <a:prstGeom prst="roundRect">
            <a:avLst>
              <a:gd name="adj" fmla="val 3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云端互联</a:t>
            </a:r>
            <a:endParaRPr kumimoji="0" lang="en-US" altLang="zh-CN" sz="1200" b="1" i="0" u="none" strike="noStrike" kern="1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圆角矩形 48"/>
          <p:cNvSpPr/>
          <p:nvPr/>
        </p:nvSpPr>
        <p:spPr bwMode="auto">
          <a:xfrm>
            <a:off x="687388" y="1276350"/>
            <a:ext cx="1749425" cy="627063"/>
          </a:xfrm>
          <a:prstGeom prst="roundRect">
            <a:avLst>
              <a:gd name="adj" fmla="val 496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管、教、学</a:t>
            </a:r>
            <a:endParaRPr kumimoji="0" lang="en-US" altLang="zh-CN" sz="1200" b="1" i="0" u="none" strike="noStrike" kern="1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一体化</a:t>
            </a:r>
            <a:endParaRPr kumimoji="0" lang="en-US" altLang="zh-CN" sz="1200" b="1" i="0" u="none" strike="noStrike" kern="1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圆角矩形 48"/>
          <p:cNvSpPr/>
          <p:nvPr/>
        </p:nvSpPr>
        <p:spPr bwMode="auto">
          <a:xfrm>
            <a:off x="684213" y="1976438"/>
            <a:ext cx="1749425" cy="627063"/>
          </a:xfrm>
          <a:prstGeom prst="roundRect">
            <a:avLst>
              <a:gd name="adj" fmla="val 3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泛在</a:t>
            </a:r>
            <a:endParaRPr kumimoji="0" lang="en-US" altLang="zh-CN" sz="1200" b="1" i="0" u="none" strike="noStrike" kern="1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学习环境</a:t>
            </a:r>
            <a:endParaRPr kumimoji="0" lang="en-US" altLang="zh-CN" sz="1200" b="1" i="0" u="none" strike="noStrike" kern="1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圆角矩形 48"/>
          <p:cNvSpPr/>
          <p:nvPr/>
        </p:nvSpPr>
        <p:spPr bwMode="auto">
          <a:xfrm>
            <a:off x="684530" y="2665730"/>
            <a:ext cx="1749425" cy="525780"/>
          </a:xfrm>
          <a:prstGeom prst="roundRect">
            <a:avLst>
              <a:gd name="adj" fmla="val 283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开放平台</a:t>
            </a:r>
            <a:endParaRPr kumimoji="0" lang="en-US" altLang="zh-CN" sz="1200" b="1" i="0" u="none" strike="noStrike" kern="1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438400" y="2672080"/>
            <a:ext cx="5734050" cy="506730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1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开放接入学校的各色应用，打破信息孤岛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B53A25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6" name="圆角矩形 48"/>
          <p:cNvSpPr/>
          <p:nvPr/>
        </p:nvSpPr>
        <p:spPr bwMode="auto">
          <a:xfrm>
            <a:off x="688658" y="3247390"/>
            <a:ext cx="1749425" cy="627063"/>
          </a:xfrm>
          <a:prstGeom prst="roundRect">
            <a:avLst>
              <a:gd name="adj" fmla="val 390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伴随式数据采集</a:t>
            </a:r>
            <a:endParaRPr kumimoji="0" lang="en-US" altLang="zh-CN" sz="1200" b="1" i="0" u="none" strike="noStrike" kern="1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442845" y="3250565"/>
            <a:ext cx="5734050" cy="620713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在过程中无感知记录学生成绩、课堂表现、身体素质等数据，形成全方位的学生档案袋。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B53A25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8" name="圆角矩形 48"/>
          <p:cNvSpPr/>
          <p:nvPr/>
        </p:nvSpPr>
        <p:spPr bwMode="auto">
          <a:xfrm>
            <a:off x="688658" y="3963353"/>
            <a:ext cx="1749425" cy="627063"/>
          </a:xfrm>
          <a:prstGeom prst="roundRect">
            <a:avLst>
              <a:gd name="adj" fmla="val 3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200" b="1" i="0" u="none" strike="noStrike" kern="1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多端，多层级互动</a:t>
            </a:r>
            <a:endParaRPr kumimoji="0" lang="en-US" altLang="zh-CN" sz="1200" b="1" i="0" u="none" strike="noStrike" kern="1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436495" y="3966528"/>
            <a:ext cx="5740400" cy="620713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提供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PC</a:t>
            </a:r>
            <a:r>
              <a:rPr kumimoji="0" lang="zh-CN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端、家校帮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APP</a:t>
            </a:r>
            <a:r>
              <a:rPr kumimoji="0" lang="zh-CN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，形成市区校班个人五位一体的沟通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B53A25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0" name="圆角矩形 58"/>
          <p:cNvSpPr/>
          <p:nvPr/>
        </p:nvSpPr>
        <p:spPr bwMode="auto">
          <a:xfrm>
            <a:off x="581025" y="574675"/>
            <a:ext cx="204788" cy="627063"/>
          </a:xfrm>
          <a:prstGeom prst="roundRect">
            <a:avLst>
              <a:gd name="adj" fmla="val 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1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21" name="圆角矩形 58"/>
          <p:cNvSpPr/>
          <p:nvPr/>
        </p:nvSpPr>
        <p:spPr bwMode="auto">
          <a:xfrm>
            <a:off x="584200" y="1270000"/>
            <a:ext cx="204788" cy="627063"/>
          </a:xfrm>
          <a:prstGeom prst="roundRect">
            <a:avLst>
              <a:gd name="adj" fmla="val 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2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22" name="圆角矩形 58"/>
          <p:cNvSpPr/>
          <p:nvPr/>
        </p:nvSpPr>
        <p:spPr bwMode="auto">
          <a:xfrm>
            <a:off x="581025" y="1976438"/>
            <a:ext cx="204788" cy="627063"/>
          </a:xfrm>
          <a:prstGeom prst="roundRect">
            <a:avLst>
              <a:gd name="adj" fmla="val 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3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23" name="圆角矩形 58"/>
          <p:cNvSpPr/>
          <p:nvPr/>
        </p:nvSpPr>
        <p:spPr bwMode="auto">
          <a:xfrm>
            <a:off x="581025" y="2665730"/>
            <a:ext cx="205105" cy="531495"/>
          </a:xfrm>
          <a:prstGeom prst="roundRect">
            <a:avLst>
              <a:gd name="adj" fmla="val 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4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24" name="圆角矩形 58"/>
          <p:cNvSpPr/>
          <p:nvPr/>
        </p:nvSpPr>
        <p:spPr bwMode="auto">
          <a:xfrm>
            <a:off x="585470" y="3244215"/>
            <a:ext cx="204788" cy="627063"/>
          </a:xfrm>
          <a:prstGeom prst="roundRect">
            <a:avLst>
              <a:gd name="adj" fmla="val 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5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25" name="圆角矩形 58"/>
          <p:cNvSpPr/>
          <p:nvPr/>
        </p:nvSpPr>
        <p:spPr bwMode="auto">
          <a:xfrm>
            <a:off x="606108" y="3963353"/>
            <a:ext cx="204788" cy="627063"/>
          </a:xfrm>
          <a:prstGeom prst="roundRect">
            <a:avLst>
              <a:gd name="adj" fmla="val 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6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2" name="圆角矩形 48"/>
          <p:cNvSpPr/>
          <p:nvPr/>
        </p:nvSpPr>
        <p:spPr bwMode="auto">
          <a:xfrm>
            <a:off x="693420" y="4710430"/>
            <a:ext cx="1749425" cy="391160"/>
          </a:xfrm>
          <a:prstGeom prst="roundRect">
            <a:avLst>
              <a:gd name="adj" fmla="val 3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200" b="1" i="0" u="none" strike="noStrike" kern="1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智慧化的软环境</a:t>
            </a:r>
            <a:endParaRPr kumimoji="0" lang="en-US" altLang="zh-CN" sz="1200" b="1" i="0" u="none" strike="noStrike" kern="1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40940" y="4711065"/>
            <a:ext cx="5740400" cy="387350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 marR="0" lvl="0" algn="l" defTabSz="914400" rtl="0" eaLnBrk="0" fontAlgn="base" latinLnBrk="0" hangingPunct="0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defRPr/>
            </a:pPr>
            <a:endParaRPr kumimoji="0" lang="zh-CN" sz="1200" b="0" i="0" u="none" strike="noStrike" kern="1200" cap="none" spc="0" normalizeH="0" baseline="0" noProof="0" dirty="0">
              <a:ln>
                <a:noFill/>
              </a:ln>
              <a:solidFill>
                <a:srgbClr val="B53A25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4" name="圆角矩形 58"/>
          <p:cNvSpPr/>
          <p:nvPr/>
        </p:nvSpPr>
        <p:spPr bwMode="auto">
          <a:xfrm>
            <a:off x="606425" y="4710430"/>
            <a:ext cx="205105" cy="391160"/>
          </a:xfrm>
          <a:prstGeom prst="roundRect">
            <a:avLst>
              <a:gd name="adj" fmla="val 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7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94915" y="4587875"/>
            <a:ext cx="584073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marL="171450" marR="0" lvl="0" indent="-171450" algn="l" defTabSz="914400" rtl="0" eaLnBrk="0" fontAlgn="base" latinLnBrk="0" hangingPunct="0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sz="1200" noProof="0" dirty="0">
                <a:ln>
                  <a:noFill/>
                </a:ln>
                <a:solidFill>
                  <a:srgbClr val="B53A25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绩效、策略、技术、便利性、刚性的动作、入校的服务为智慧化的方向创造条件。</a:t>
            </a:r>
            <a:endParaRPr lang="zh-CN" sz="1200" noProof="0" dirty="0">
              <a:ln>
                <a:noFill/>
              </a:ln>
              <a:solidFill>
                <a:srgbClr val="B53A25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9612" y="2994260"/>
            <a:ext cx="2304976" cy="1203722"/>
          </a:xfrm>
          <a:prstGeom prst="roundRect">
            <a:avLst>
              <a:gd name="adj" fmla="val 8594"/>
            </a:avLst>
          </a:prstGeom>
          <a:noFill/>
          <a:ln w="9525">
            <a:noFill/>
            <a:bevel/>
          </a:ln>
          <a:effectLst>
            <a:outerShdw blurRad="50800" algn="ctr" rotWithShape="0">
              <a:srgbClr val="000000">
                <a:alpha val="43137"/>
              </a:srgbClr>
            </a:outerShdw>
          </a:effectLst>
        </p:spPr>
      </p:pic>
      <p:grpSp>
        <p:nvGrpSpPr>
          <p:cNvPr id="26627" name="组合 5"/>
          <p:cNvGrpSpPr/>
          <p:nvPr/>
        </p:nvGrpSpPr>
        <p:grpSpPr>
          <a:xfrm>
            <a:off x="3789363" y="1771650"/>
            <a:ext cx="4200525" cy="2963863"/>
            <a:chOff x="3252896" y="2543981"/>
            <a:chExt cx="4978452" cy="3512779"/>
          </a:xfrm>
        </p:grpSpPr>
        <p:pic>
          <p:nvPicPr>
            <p:cNvPr id="27656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52896" y="2940616"/>
              <a:ext cx="4337490" cy="2754306"/>
            </a:xfrm>
            <a:prstGeom prst="roundRect">
              <a:avLst>
                <a:gd name="adj" fmla="val 8594"/>
              </a:avLst>
            </a:prstGeom>
            <a:noFill/>
            <a:ln w="9525">
              <a:noFill/>
              <a:bevel/>
            </a:ln>
            <a:effectLst>
              <a:outerShdw blurRad="50800" algn="ctr" rotWithShape="0">
                <a:srgbClr val="000000">
                  <a:alpha val="43137"/>
                </a:srgbClr>
              </a:outerShdw>
            </a:effectLst>
          </p:spPr>
        </p:pic>
        <p:pic>
          <p:nvPicPr>
            <p:cNvPr id="27657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42177" y="2849813"/>
              <a:ext cx="738343" cy="679659"/>
            </a:xfrm>
            <a:prstGeom prst="roundRect">
              <a:avLst>
                <a:gd name="adj" fmla="val 8594"/>
              </a:avLst>
            </a:prstGeom>
            <a:noFill/>
            <a:ln w="9525">
              <a:noFill/>
              <a:bevel/>
            </a:ln>
            <a:effectLst>
              <a:outerShdw blurRad="50800" algn="ctr" rotWithShape="0">
                <a:srgbClr val="000000">
                  <a:alpha val="43137"/>
                </a:srgbClr>
              </a:outerShdw>
            </a:effectLst>
          </p:spPr>
        </p:pic>
        <p:pic>
          <p:nvPicPr>
            <p:cNvPr id="27658" name="图片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26774" y="2804388"/>
              <a:ext cx="621781" cy="687872"/>
            </a:xfrm>
            <a:prstGeom prst="roundRect">
              <a:avLst>
                <a:gd name="adj" fmla="val 8594"/>
              </a:avLst>
            </a:prstGeom>
            <a:noFill/>
            <a:ln w="9525">
              <a:noFill/>
              <a:bevel/>
            </a:ln>
            <a:effectLst>
              <a:outerShdw blurRad="50800" algn="ctr" rotWithShape="0">
                <a:srgbClr val="000000">
                  <a:alpha val="43137"/>
                </a:srgbClr>
              </a:outerShdw>
            </a:effectLst>
          </p:spPr>
        </p:pic>
        <p:pic>
          <p:nvPicPr>
            <p:cNvPr id="27659" name="图片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90463" y="2940616"/>
              <a:ext cx="656520" cy="715261"/>
            </a:xfrm>
            <a:prstGeom prst="roundRect">
              <a:avLst>
                <a:gd name="adj" fmla="val 8594"/>
              </a:avLst>
            </a:prstGeom>
            <a:noFill/>
            <a:ln w="9525">
              <a:noFill/>
              <a:bevel/>
            </a:ln>
            <a:effectLst>
              <a:outerShdw blurRad="50800" algn="ctr" rotWithShape="0">
                <a:srgbClr val="000000">
                  <a:alpha val="43137"/>
                </a:srgbClr>
              </a:outerShdw>
            </a:effectLst>
          </p:spPr>
        </p:pic>
        <p:pic>
          <p:nvPicPr>
            <p:cNvPr id="27660" name="图片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22349" y="3456605"/>
              <a:ext cx="449132" cy="524990"/>
            </a:xfrm>
            <a:prstGeom prst="roundRect">
              <a:avLst>
                <a:gd name="adj" fmla="val 8594"/>
              </a:avLst>
            </a:prstGeom>
            <a:noFill/>
            <a:ln w="9525">
              <a:noFill/>
              <a:bevel/>
            </a:ln>
            <a:effectLst>
              <a:outerShdw blurRad="50800" algn="ctr" rotWithShape="0">
                <a:srgbClr val="000000">
                  <a:alpha val="43137"/>
                </a:srgbClr>
              </a:outerShdw>
            </a:effectLst>
          </p:spPr>
        </p:pic>
        <p:pic>
          <p:nvPicPr>
            <p:cNvPr id="27661" name="图片 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626263" y="4340663"/>
              <a:ext cx="566952" cy="654535"/>
            </a:xfrm>
            <a:prstGeom prst="roundRect">
              <a:avLst>
                <a:gd name="adj" fmla="val 8594"/>
              </a:avLst>
            </a:prstGeom>
            <a:noFill/>
            <a:ln w="9525">
              <a:noFill/>
              <a:bevel/>
            </a:ln>
            <a:effectLst>
              <a:outerShdw blurRad="50800" algn="ctr" rotWithShape="0">
                <a:srgbClr val="000000">
                  <a:alpha val="43137"/>
                </a:srgbClr>
              </a:outerShdw>
            </a:effectLst>
          </p:spPr>
        </p:pic>
        <p:pic>
          <p:nvPicPr>
            <p:cNvPr id="27662" name="图片 1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489420" y="3224147"/>
              <a:ext cx="796702" cy="672568"/>
            </a:xfrm>
            <a:prstGeom prst="roundRect">
              <a:avLst>
                <a:gd name="adj" fmla="val 8594"/>
              </a:avLst>
            </a:prstGeom>
            <a:noFill/>
            <a:ln w="9525">
              <a:noFill/>
              <a:bevel/>
            </a:ln>
            <a:effectLst>
              <a:outerShdw blurRad="50800" algn="ctr" rotWithShape="0">
                <a:srgbClr val="000000">
                  <a:alpha val="43137"/>
                </a:srgbClr>
              </a:outerShdw>
            </a:effectLst>
          </p:spPr>
        </p:pic>
        <p:pic>
          <p:nvPicPr>
            <p:cNvPr id="27663" name="图片 1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782460" y="3738392"/>
              <a:ext cx="902843" cy="637849"/>
            </a:xfrm>
            <a:prstGeom prst="roundRect">
              <a:avLst>
                <a:gd name="adj" fmla="val 8594"/>
              </a:avLst>
            </a:prstGeom>
            <a:noFill/>
            <a:ln w="9525">
              <a:noFill/>
              <a:bevel/>
            </a:ln>
            <a:effectLst>
              <a:outerShdw blurRad="50800" algn="ctr" rotWithShape="0">
                <a:srgbClr val="000000">
                  <a:alpha val="43137"/>
                </a:srgbClr>
              </a:outerShdw>
            </a:effectLst>
          </p:spPr>
        </p:pic>
        <p:pic>
          <p:nvPicPr>
            <p:cNvPr id="27664" name="图片 14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1826557">
              <a:off x="3942443" y="4537271"/>
              <a:ext cx="848834" cy="783539"/>
            </a:xfrm>
            <a:prstGeom prst="roundRect">
              <a:avLst>
                <a:gd name="adj" fmla="val 8594"/>
              </a:avLst>
            </a:prstGeom>
            <a:noFill/>
            <a:ln w="9525">
              <a:noFill/>
              <a:bevel/>
            </a:ln>
            <a:effectLst>
              <a:outerShdw blurRad="50800" algn="ctr" rotWithShape="0">
                <a:srgbClr val="000000">
                  <a:alpha val="43137"/>
                </a:srgbClr>
              </a:outerShdw>
            </a:effectLst>
          </p:spPr>
        </p:pic>
        <p:pic>
          <p:nvPicPr>
            <p:cNvPr id="27665" name="图片 15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217529" y="5154862"/>
              <a:ext cx="964594" cy="897408"/>
            </a:xfrm>
            <a:prstGeom prst="roundRect">
              <a:avLst>
                <a:gd name="adj" fmla="val 8594"/>
              </a:avLst>
            </a:prstGeom>
            <a:noFill/>
            <a:ln w="9525">
              <a:noFill/>
              <a:bevel/>
            </a:ln>
            <a:effectLst>
              <a:outerShdw blurRad="50800" algn="ctr" rotWithShape="0">
                <a:srgbClr val="000000">
                  <a:alpha val="43137"/>
                </a:srgbClr>
              </a:outerShdw>
            </a:effectLst>
          </p:spPr>
        </p:pic>
        <p:pic>
          <p:nvPicPr>
            <p:cNvPr id="27666" name="图片 16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572647" y="3995409"/>
              <a:ext cx="667118" cy="459158"/>
            </a:xfrm>
            <a:prstGeom prst="roundRect">
              <a:avLst>
                <a:gd name="adj" fmla="val 8594"/>
              </a:avLst>
            </a:prstGeom>
            <a:noFill/>
            <a:ln w="9525">
              <a:noFill/>
              <a:bevel/>
            </a:ln>
            <a:effectLst>
              <a:outerShdw blurRad="50800" algn="ctr" rotWithShape="0">
                <a:srgbClr val="000000">
                  <a:alpha val="43137"/>
                </a:srgbClr>
              </a:outerShdw>
            </a:effectLst>
          </p:spPr>
        </p:pic>
        <p:sp>
          <p:nvSpPr>
            <p:cNvPr id="18" name="文本框 17"/>
            <p:cNvSpPr txBox="1"/>
            <p:nvPr/>
          </p:nvSpPr>
          <p:spPr>
            <a:xfrm>
              <a:off x="3693167" y="2660635"/>
              <a:ext cx="218254" cy="2596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2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712941" y="2543981"/>
              <a:ext cx="220135" cy="2596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2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520104" y="2779170"/>
              <a:ext cx="218254" cy="2596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7286834" y="2978610"/>
              <a:ext cx="218254" cy="2596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334795" y="2910876"/>
              <a:ext cx="218254" cy="2596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013094" y="3879853"/>
              <a:ext cx="218254" cy="2596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433592" y="4536500"/>
              <a:ext cx="220135" cy="2596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334795" y="5797112"/>
              <a:ext cx="218254" cy="2596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182358" y="5279696"/>
              <a:ext cx="218254" cy="2596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cxnSp>
          <p:nvCxnSpPr>
            <p:cNvPr id="27" name="肘形连接符 26"/>
            <p:cNvCxnSpPr/>
            <p:nvPr/>
          </p:nvCxnSpPr>
          <p:spPr>
            <a:xfrm>
              <a:off x="4238803" y="4237340"/>
              <a:ext cx="624658" cy="146758"/>
            </a:xfrm>
            <a:prstGeom prst="bentConnector3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肘形连接符 27"/>
            <p:cNvCxnSpPr>
              <a:stCxn id="22" idx="2"/>
            </p:cNvCxnSpPr>
            <p:nvPr/>
          </p:nvCxnSpPr>
          <p:spPr>
            <a:xfrm rot="5400000">
              <a:off x="6133474" y="3183696"/>
              <a:ext cx="323620" cy="297277"/>
            </a:xfrm>
            <a:prstGeom prst="bentConnector3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标题 1"/>
          <p:cNvSpPr/>
          <p:nvPr/>
        </p:nvSpPr>
        <p:spPr>
          <a:xfrm>
            <a:off x="227013" y="92075"/>
            <a:ext cx="7800975" cy="48260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 anchor="ctr"/>
          <a:lstStyle/>
          <a:p>
            <a:pPr marL="914400" marR="0" lvl="0" indent="-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宋体" panose="02010600030101010101" pitchFamily="2" charset="-122"/>
                <a:sym typeface="Calibri" panose="020F0502020204030204" pitchFamily="34" charset="0"/>
              </a:rPr>
              <a:t>智慧环境搭建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grpSp>
        <p:nvGrpSpPr>
          <p:cNvPr id="3" name="组合 26"/>
          <p:cNvGrpSpPr/>
          <p:nvPr/>
        </p:nvGrpSpPr>
        <p:grpSpPr>
          <a:xfrm>
            <a:off x="385482" y="768285"/>
            <a:ext cx="8406374" cy="730969"/>
            <a:chOff x="0" y="374006"/>
            <a:chExt cx="2331649" cy="498675"/>
          </a:xfrm>
          <a:solidFill>
            <a:schemeClr val="accent2"/>
          </a:solidFill>
        </p:grpSpPr>
        <p:sp>
          <p:nvSpPr>
            <p:cNvPr id="32" name="圆角矩形 27"/>
            <p:cNvSpPr/>
            <p:nvPr/>
          </p:nvSpPr>
          <p:spPr>
            <a:xfrm>
              <a:off x="0" y="374006"/>
              <a:ext cx="2331649" cy="498675"/>
            </a:xfrm>
            <a:prstGeom prst="roundRect">
              <a:avLst/>
            </a:prstGeom>
            <a:grpFill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33" name="圆角矩形 4"/>
            <p:cNvSpPr/>
            <p:nvPr/>
          </p:nvSpPr>
          <p:spPr>
            <a:xfrm>
              <a:off x="24343" y="398349"/>
              <a:ext cx="2282963" cy="449989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0" tIns="76200" rIns="76200" bIns="76200" spcCol="127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457200" algn="l" defTabSz="914400" rtl="0" eaLnBrk="0" fontAlgn="base" latinLnBrk="0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+mn-ea"/>
                  <a:cs typeface="+mn-cs"/>
                </a:rPr>
                <a:t>以云计算、物联网、大数据为基础的校园工作、学习和生活的一体化智慧化的环境，以管理者、学生、教师为服务对象，将教学、科研、管理及校园生活进行充分融合的智慧化、统一化的开放平台。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endParaRPr>
            </a:p>
          </p:txBody>
        </p:sp>
      </p:grpSp>
      <p:sp>
        <p:nvSpPr>
          <p:cNvPr id="35" name="圆角矩形 48"/>
          <p:cNvSpPr/>
          <p:nvPr/>
        </p:nvSpPr>
        <p:spPr bwMode="auto">
          <a:xfrm>
            <a:off x="1079500" y="4279900"/>
            <a:ext cx="2338388" cy="36195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智慧教室</a:t>
            </a: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/</a:t>
            </a:r>
            <a:r>
              <a:rPr kumimoji="0" lang="zh-CN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智慧课堂</a:t>
            </a: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/</a:t>
            </a:r>
            <a:r>
              <a:rPr kumimoji="0" lang="zh-CN" alt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自主学习中心</a:t>
            </a:r>
            <a:endParaRPr kumimoji="0" lang="zh-CN" altLang="en-US" sz="11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6" name="圆角矩形 48"/>
          <p:cNvSpPr/>
          <p:nvPr/>
        </p:nvSpPr>
        <p:spPr bwMode="auto">
          <a:xfrm>
            <a:off x="3405188" y="1908175"/>
            <a:ext cx="877888" cy="2921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大数据中心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" name="圆角矩形 48"/>
          <p:cNvSpPr/>
          <p:nvPr/>
        </p:nvSpPr>
        <p:spPr bwMode="auto">
          <a:xfrm>
            <a:off x="4840288" y="1706563"/>
            <a:ext cx="668338" cy="21113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学科教室</a:t>
            </a:r>
            <a:endParaRPr kumimoji="0" lang="zh-CN" altLang="en-US" sz="9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8" name="圆角矩形 48"/>
          <p:cNvSpPr/>
          <p:nvPr/>
        </p:nvSpPr>
        <p:spPr bwMode="auto">
          <a:xfrm>
            <a:off x="5707063" y="1789113"/>
            <a:ext cx="668338" cy="21113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创客教室</a:t>
            </a:r>
            <a:endParaRPr kumimoji="0" lang="zh-CN" altLang="en-US" sz="9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9" name="圆角矩形 48"/>
          <p:cNvSpPr/>
          <p:nvPr/>
        </p:nvSpPr>
        <p:spPr bwMode="auto">
          <a:xfrm>
            <a:off x="6265863" y="2065338"/>
            <a:ext cx="669925" cy="21272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录播教室</a:t>
            </a:r>
            <a:endParaRPr kumimoji="0" lang="zh-CN" altLang="en-US" sz="9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40" name="圆角矩形 48"/>
          <p:cNvSpPr/>
          <p:nvPr/>
        </p:nvSpPr>
        <p:spPr bwMode="auto">
          <a:xfrm>
            <a:off x="7254875" y="2374900"/>
            <a:ext cx="793750" cy="21272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校园支付</a:t>
            </a:r>
            <a:endParaRPr kumimoji="0" lang="zh-CN" altLang="en-US" sz="9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41" name="圆角矩形 48"/>
          <p:cNvSpPr/>
          <p:nvPr/>
        </p:nvSpPr>
        <p:spPr bwMode="auto">
          <a:xfrm>
            <a:off x="7600950" y="2943225"/>
            <a:ext cx="679450" cy="21113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平安校园</a:t>
            </a:r>
            <a:endParaRPr kumimoji="0" lang="zh-CN" altLang="en-US" sz="9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42" name="圆角矩形 48"/>
          <p:cNvSpPr/>
          <p:nvPr/>
        </p:nvSpPr>
        <p:spPr bwMode="auto">
          <a:xfrm>
            <a:off x="7210425" y="3590925"/>
            <a:ext cx="779463" cy="21113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数字阅览室</a:t>
            </a:r>
            <a:endParaRPr kumimoji="0" lang="zh-CN" altLang="en-US" sz="9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43" name="圆角矩形 48"/>
          <p:cNvSpPr/>
          <p:nvPr/>
        </p:nvSpPr>
        <p:spPr bwMode="auto">
          <a:xfrm>
            <a:off x="6275388" y="4543425"/>
            <a:ext cx="681038" cy="21272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电子班牌</a:t>
            </a:r>
            <a:endParaRPr kumimoji="0" lang="zh-CN" altLang="en-US" sz="9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44" name="圆角矩形 48"/>
          <p:cNvSpPr/>
          <p:nvPr/>
        </p:nvSpPr>
        <p:spPr bwMode="auto">
          <a:xfrm>
            <a:off x="4119563" y="4148138"/>
            <a:ext cx="827088" cy="21272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远距离考勤</a:t>
            </a:r>
            <a:endParaRPr kumimoji="0" lang="zh-CN" altLang="en-US" sz="9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26640" name="图片 4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48178">
            <a:off x="3603625" y="3300413"/>
            <a:ext cx="352425" cy="352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" name="圆角矩形 80"/>
          <p:cNvSpPr/>
          <p:nvPr/>
        </p:nvSpPr>
        <p:spPr bwMode="auto">
          <a:xfrm>
            <a:off x="406400" y="4894263"/>
            <a:ext cx="8385175" cy="444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6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5066" y="652463"/>
            <a:ext cx="8021240" cy="443031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7" name="标题 2"/>
          <p:cNvSpPr>
            <a:spLocks noGrp="1"/>
          </p:cNvSpPr>
          <p:nvPr>
            <p:ph type="title"/>
          </p:nvPr>
        </p:nvSpPr>
        <p:spPr>
          <a:xfrm>
            <a:off x="107156" y="159544"/>
            <a:ext cx="8857060" cy="492919"/>
          </a:xfrm>
          <a:noFill/>
          <a:ln>
            <a:noFill/>
          </a:ln>
        </p:spPr>
        <p:txBody>
          <a:bodyPr lIns="68580" tIns="34290" rIns="68580" bIns="34290" anchor="ctr">
            <a:normAutofit fontScale="90000"/>
          </a:bodyPr>
          <a:p>
            <a:r>
              <a:rPr kumimoji="1" lang="zh-CN" altLang="en-US" dirty="0">
                <a:solidFill>
                  <a:srgbClr val="EA6060"/>
                </a:solidFill>
                <a:latin typeface="+mj-lt"/>
                <a:ea typeface="+mj-ea"/>
                <a:cs typeface="宋体" panose="02010600030101010101" pitchFamily="2" charset="-122"/>
                <a:sym typeface="Calibri" panose="020F0502020204030204" pitchFamily="34" charset="0"/>
              </a:rPr>
              <a:t>校级大数据可视化展现</a:t>
            </a:r>
            <a:endParaRPr kumimoji="1" lang="zh-CN" altLang="en-US" dirty="0">
              <a:solidFill>
                <a:srgbClr val="EA6060"/>
              </a:solidFill>
              <a:latin typeface="+mj-lt"/>
              <a:ea typeface="+mj-ea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 txBox="1"/>
          <p:nvPr/>
        </p:nvSpPr>
        <p:spPr>
          <a:xfrm>
            <a:off x="776288" y="136525"/>
            <a:ext cx="6767512" cy="4921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/>
          <a:p>
            <a:pPr marL="914400" lvl="0" indent="-914400"/>
            <a:r>
              <a:rPr lang="zh-CN" altLang="en-US" sz="2800" dirty="0">
                <a:solidFill>
                  <a:srgbClr val="C00000"/>
                </a:solidFill>
                <a:latin typeface="Tahoma" panose="020B060403050404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智慧校园的落地应该配套的运营服务</a:t>
            </a:r>
            <a:endParaRPr lang="zh-CN" altLang="en-US" sz="2800" dirty="0">
              <a:solidFill>
                <a:srgbClr val="C00000"/>
              </a:solidFill>
              <a:latin typeface="Tahoma" panose="020B060403050404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grpSp>
        <p:nvGrpSpPr>
          <p:cNvPr id="10" name="组合 26"/>
          <p:cNvGrpSpPr/>
          <p:nvPr/>
        </p:nvGrpSpPr>
        <p:grpSpPr>
          <a:xfrm>
            <a:off x="377825" y="700405"/>
            <a:ext cx="8317230" cy="1256029"/>
            <a:chOff x="0" y="374006"/>
            <a:chExt cx="2331649" cy="418489"/>
          </a:xfrm>
          <a:solidFill>
            <a:schemeClr val="accent2"/>
          </a:solidFill>
        </p:grpSpPr>
        <p:sp>
          <p:nvSpPr>
            <p:cNvPr id="11" name="圆角矩形 27"/>
            <p:cNvSpPr/>
            <p:nvPr/>
          </p:nvSpPr>
          <p:spPr>
            <a:xfrm>
              <a:off x="0" y="374006"/>
              <a:ext cx="2331649" cy="418489"/>
            </a:xfrm>
            <a:prstGeom prst="roundRect">
              <a:avLst/>
            </a:prstGeom>
            <a:grpFill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12" name="圆角矩形 4"/>
            <p:cNvSpPr/>
            <p:nvPr/>
          </p:nvSpPr>
          <p:spPr>
            <a:xfrm>
              <a:off x="24343" y="420764"/>
              <a:ext cx="2282963" cy="22833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0" tIns="76200" rIns="76200" bIns="76200" spcCol="127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457200" algn="l" defTabSz="9144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Tahoma" panose="020B0604030504040204" pitchFamily="34" charset="0"/>
                </a:rPr>
                <a:t>通过行政推动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Tahoma" panose="020B0604030504040204" pitchFamily="34" charset="0"/>
                </a:rPr>
                <a:t>，形成以统一信息发布平台，星级校园评定，教师培训团队，教学设计提交常态化等具体的措施运用平台的活动运营能力，将教师的日常活动工作与空间有机结合。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Tahoma" panose="020B0604030504040204" pitchFamily="34" charset="0"/>
                </a:rPr>
                <a:t>引导学校逐步常态化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Tahoma" panose="020B0604030504040204" pitchFamily="34" charset="0"/>
                </a:rPr>
                <a:t>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Tahoma" panose="020B0604030504040204" pitchFamily="34" charset="0"/>
              </a:endParaRPr>
            </a:p>
          </p:txBody>
        </p:sp>
      </p:grpSp>
      <p:sp>
        <p:nvSpPr>
          <p:cNvPr id="62" name="圆角矩形 58"/>
          <p:cNvSpPr/>
          <p:nvPr/>
        </p:nvSpPr>
        <p:spPr bwMode="auto">
          <a:xfrm>
            <a:off x="413385" y="2094865"/>
            <a:ext cx="8317230" cy="436880"/>
          </a:xfrm>
          <a:prstGeom prst="roundRect">
            <a:avLst>
              <a:gd name="adj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运营服务整体思路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377825" y="2669540"/>
            <a:ext cx="958850" cy="15849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服务</a:t>
            </a:r>
            <a:r>
              <a:rPr kumimoji="0" lang="zh-CN" altLang="en-US" sz="11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土壤的</a:t>
            </a: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准备</a:t>
            </a:r>
            <a:r>
              <a:rPr kumimoji="0" lang="zh-CN" altLang="en-US" sz="11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及挖掘</a:t>
            </a: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grpSp>
        <p:nvGrpSpPr>
          <p:cNvPr id="7176" name="组合 5"/>
          <p:cNvGrpSpPr/>
          <p:nvPr/>
        </p:nvGrpSpPr>
        <p:grpSpPr>
          <a:xfrm>
            <a:off x="1350963" y="2677160"/>
            <a:ext cx="1781175" cy="690563"/>
            <a:chOff x="1351298" y="3578311"/>
            <a:chExt cx="1780542" cy="690635"/>
          </a:xfrm>
        </p:grpSpPr>
        <p:sp>
          <p:nvSpPr>
            <p:cNvPr id="68" name="矩形 67"/>
            <p:cNvSpPr/>
            <p:nvPr/>
          </p:nvSpPr>
          <p:spPr>
            <a:xfrm>
              <a:off x="1351298" y="3972052"/>
              <a:ext cx="1780542" cy="29689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“家校帮”</a:t>
              </a:r>
              <a:endPara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1351298" y="3578311"/>
              <a:ext cx="1780542" cy="4524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ts val="100"/>
                </a:spcBef>
                <a:spcAft>
                  <a:spcPts val="5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50" b="1" i="0" u="none" strike="noStrike" kern="1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统一信息发布平台</a:t>
              </a:r>
              <a:endParaRPr kumimoji="0" lang="zh-CN" altLang="en-US" sz="1050" b="1" i="0" u="none" strike="noStrike" kern="1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177" name="组合 68"/>
          <p:cNvGrpSpPr/>
          <p:nvPr/>
        </p:nvGrpSpPr>
        <p:grpSpPr>
          <a:xfrm>
            <a:off x="3182938" y="2669223"/>
            <a:ext cx="2217737" cy="690562"/>
            <a:chOff x="1351298" y="3578311"/>
            <a:chExt cx="1780542" cy="690635"/>
          </a:xfrm>
        </p:grpSpPr>
        <p:sp>
          <p:nvSpPr>
            <p:cNvPr id="70" name="矩形 69"/>
            <p:cNvSpPr/>
            <p:nvPr/>
          </p:nvSpPr>
          <p:spPr>
            <a:xfrm>
              <a:off x="1351298" y="3972053"/>
              <a:ext cx="1780542" cy="29689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“讲师培训团”</a:t>
              </a:r>
              <a:endPara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1352572" y="3578311"/>
              <a:ext cx="1779268" cy="4524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ts val="100"/>
                </a:spcBef>
                <a:spcAft>
                  <a:spcPts val="5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50" b="1" i="0" u="none" strike="noStrike" kern="1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具备影响力及吸引力的组织或机制</a:t>
              </a:r>
              <a:endParaRPr kumimoji="0" lang="zh-CN" altLang="en-US" sz="1050" b="1" i="0" u="none" strike="noStrike" kern="1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178" name="组合 71"/>
          <p:cNvGrpSpPr/>
          <p:nvPr/>
        </p:nvGrpSpPr>
        <p:grpSpPr>
          <a:xfrm>
            <a:off x="5459413" y="2677160"/>
            <a:ext cx="1966912" cy="690563"/>
            <a:chOff x="1351298" y="3578311"/>
            <a:chExt cx="1780542" cy="690635"/>
          </a:xfrm>
        </p:grpSpPr>
        <p:sp>
          <p:nvSpPr>
            <p:cNvPr id="73" name="矩形 72"/>
            <p:cNvSpPr/>
            <p:nvPr/>
          </p:nvSpPr>
          <p:spPr>
            <a:xfrm>
              <a:off x="1351298" y="3972052"/>
              <a:ext cx="1780542" cy="29689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“建设指标纳入老师学分考核”</a:t>
              </a:r>
              <a:endPara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1352735" y="3578311"/>
              <a:ext cx="1779105" cy="4524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ts val="100"/>
                </a:spcBef>
                <a:spcAft>
                  <a:spcPts val="5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50" b="1" i="0" u="none" strike="noStrike" kern="1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信息化能力学分化</a:t>
              </a:r>
              <a:endParaRPr kumimoji="0" lang="zh-CN" altLang="en-US" sz="1050" b="1" i="0" u="none" strike="noStrike" kern="1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sp>
        <p:nvSpPr>
          <p:cNvPr id="75" name="矩形 74"/>
          <p:cNvSpPr/>
          <p:nvPr/>
        </p:nvSpPr>
        <p:spPr>
          <a:xfrm>
            <a:off x="363538" y="4302125"/>
            <a:ext cx="963613" cy="690563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可预期目标</a:t>
            </a: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76" name="圆角矩形 48"/>
          <p:cNvSpPr/>
          <p:nvPr/>
        </p:nvSpPr>
        <p:spPr bwMode="auto">
          <a:xfrm>
            <a:off x="7467600" y="2677160"/>
            <a:ext cx="1227455" cy="1472565"/>
          </a:xfrm>
          <a:prstGeom prst="roundRect">
            <a:avLst>
              <a:gd name="adj" fmla="val 2838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50" b="1" i="0" u="none" strike="noStrike" kern="1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重点以</a:t>
            </a:r>
            <a:r>
              <a:rPr kumimoji="0" lang="en-US" altLang="zh-CN" sz="1050" b="1" i="0" u="none" strike="noStrike" kern="1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“</a:t>
            </a:r>
            <a:r>
              <a:rPr kumimoji="0" lang="zh-CN" altLang="en-US" sz="1050" b="1" i="0" u="none" strike="noStrike" kern="1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家校帮</a:t>
            </a:r>
            <a:r>
              <a:rPr kumimoji="0" lang="en-US" altLang="zh-CN" sz="1050" b="1" i="0" u="none" strike="noStrike" kern="1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”</a:t>
            </a:r>
            <a:r>
              <a:rPr kumimoji="0" lang="zh-CN" altLang="en-US" sz="1050" b="1" i="0" u="none" strike="noStrike" kern="1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和</a:t>
            </a:r>
            <a:r>
              <a:rPr kumimoji="0" lang="en-US" altLang="zh-CN" sz="1050" b="1" i="0" u="none" strike="noStrike" kern="1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“</a:t>
            </a:r>
            <a:r>
              <a:rPr kumimoji="0" lang="zh-CN" altLang="en-US" sz="1050" b="1" i="0" u="none" strike="noStrike" kern="1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教学应用</a:t>
            </a:r>
            <a:r>
              <a:rPr kumimoji="0" lang="en-US" altLang="zh-CN" sz="1050" b="1" i="0" u="none" strike="noStrike" kern="1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”</a:t>
            </a:r>
            <a:r>
              <a:rPr kumimoji="0" lang="zh-CN" altLang="en-US" sz="1050" b="1" i="0" u="none" strike="noStrike" kern="1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为抓手</a:t>
            </a:r>
            <a:endParaRPr kumimoji="0" lang="zh-CN" altLang="en-US" sz="1050" b="1" i="0" u="none" strike="noStrike" kern="1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8" name="圆角矩形 58"/>
          <p:cNvSpPr/>
          <p:nvPr/>
        </p:nvSpPr>
        <p:spPr bwMode="auto">
          <a:xfrm>
            <a:off x="1368425" y="4313238"/>
            <a:ext cx="1403350" cy="67945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10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zh-CN" altLang="en-US" sz="1050" b="1" i="0" u="none" strike="noStrike" kern="1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信息化备授课常态化</a:t>
            </a:r>
            <a:endParaRPr kumimoji="0" lang="zh-CN" altLang="en-US" sz="1050" b="1" i="0" u="none" strike="noStrike" kern="1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9" name="圆角矩形 48"/>
          <p:cNvSpPr/>
          <p:nvPr/>
        </p:nvSpPr>
        <p:spPr bwMode="auto">
          <a:xfrm>
            <a:off x="7467600" y="4306888"/>
            <a:ext cx="1227138" cy="690563"/>
          </a:xfrm>
          <a:prstGeom prst="roundRect">
            <a:avLst>
              <a:gd name="adj" fmla="val 2838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50" b="1" i="0" u="none" strike="noStrike" kern="1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资源平台价值</a:t>
            </a:r>
            <a:endParaRPr kumimoji="0" lang="zh-CN" altLang="en-US" sz="1050" b="1" i="0" u="none" strike="noStrike" kern="1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50" b="1" i="0" u="none" strike="noStrike" kern="1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</a:rPr>
              <a:t>最大化</a:t>
            </a:r>
            <a:endParaRPr kumimoji="0" lang="zh-CN" altLang="en-US" sz="1050" b="1" i="0" u="none" strike="noStrike" kern="1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0" name="圆角矩形 58"/>
          <p:cNvSpPr/>
          <p:nvPr/>
        </p:nvSpPr>
        <p:spPr bwMode="auto">
          <a:xfrm>
            <a:off x="4257675" y="4313555"/>
            <a:ext cx="1541780" cy="67945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10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zh-CN" altLang="en-US" sz="1050" b="1" i="0" u="none" strike="noStrike" kern="1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形成区域特色样板校</a:t>
            </a:r>
            <a:endParaRPr kumimoji="0" lang="zh-CN" altLang="en-US" sz="1050" b="1" i="0" u="none" strike="noStrike" kern="1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1" name="圆角矩形 58"/>
          <p:cNvSpPr/>
          <p:nvPr/>
        </p:nvSpPr>
        <p:spPr bwMode="auto">
          <a:xfrm>
            <a:off x="2813050" y="4306888"/>
            <a:ext cx="1403350" cy="67945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10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zh-CN" altLang="en-US" sz="1050" b="1" i="0" u="none" strike="noStrike" kern="1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家校互动常态化</a:t>
            </a:r>
            <a:endParaRPr kumimoji="0" lang="zh-CN" altLang="en-US" sz="1050" b="1" i="0" u="none" strike="noStrike" kern="1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7186" name="图片 8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7825" y="233363"/>
            <a:ext cx="390525" cy="34766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5"/>
          <p:cNvGrpSpPr/>
          <p:nvPr/>
        </p:nvGrpSpPr>
        <p:grpSpPr>
          <a:xfrm>
            <a:off x="1368108" y="3458210"/>
            <a:ext cx="1781175" cy="690563"/>
            <a:chOff x="1351298" y="3578311"/>
            <a:chExt cx="1780542" cy="690635"/>
          </a:xfrm>
        </p:grpSpPr>
        <p:sp>
          <p:nvSpPr>
            <p:cNvPr id="3" name="矩形 2"/>
            <p:cNvSpPr/>
            <p:nvPr/>
          </p:nvSpPr>
          <p:spPr>
            <a:xfrm>
              <a:off x="1351298" y="3972052"/>
              <a:ext cx="1780542" cy="29689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“互动课堂，网络教研”</a:t>
              </a:r>
              <a:endPara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351298" y="3578311"/>
              <a:ext cx="1780542" cy="4524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ts val="100"/>
                </a:spcBef>
                <a:spcAft>
                  <a:spcPts val="5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50" b="1" i="0" u="none" strike="noStrike" kern="1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教学设计常态化</a:t>
              </a:r>
              <a:endParaRPr kumimoji="0" lang="zh-CN" altLang="en-US" sz="1050" b="1" i="0" u="none" strike="noStrike" kern="1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183255" y="3458210"/>
            <a:ext cx="2217420" cy="690880"/>
            <a:chOff x="1351298" y="3578311"/>
            <a:chExt cx="1780542" cy="690635"/>
          </a:xfrm>
        </p:grpSpPr>
        <p:sp>
          <p:nvSpPr>
            <p:cNvPr id="7" name="矩形 6"/>
            <p:cNvSpPr/>
            <p:nvPr/>
          </p:nvSpPr>
          <p:spPr>
            <a:xfrm>
              <a:off x="1351298" y="3972052"/>
              <a:ext cx="1780542" cy="29689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“智慧校园标准”</a:t>
              </a:r>
              <a:endPara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351298" y="3578311"/>
              <a:ext cx="1780542" cy="4524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ts val="100"/>
                </a:spcBef>
                <a:spcAft>
                  <a:spcPts val="5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50" b="1" i="0" u="none" strike="noStrike" kern="1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星级智慧校园评定</a:t>
              </a:r>
              <a:endParaRPr kumimoji="0" lang="zh-CN" altLang="en-US" sz="1050" b="1" i="0" u="none" strike="noStrike" kern="1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组合 5"/>
          <p:cNvGrpSpPr/>
          <p:nvPr/>
        </p:nvGrpSpPr>
        <p:grpSpPr>
          <a:xfrm>
            <a:off x="5459730" y="3458210"/>
            <a:ext cx="1957070" cy="690880"/>
            <a:chOff x="1351298" y="3578311"/>
            <a:chExt cx="1780542" cy="690635"/>
          </a:xfrm>
        </p:grpSpPr>
        <p:sp>
          <p:nvSpPr>
            <p:cNvPr id="13" name="矩形 12"/>
            <p:cNvSpPr/>
            <p:nvPr/>
          </p:nvSpPr>
          <p:spPr>
            <a:xfrm>
              <a:off x="1351298" y="3972052"/>
              <a:ext cx="1780542" cy="29689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“空间，资源，课堂实录”</a:t>
              </a:r>
              <a:endPara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351298" y="3578311"/>
              <a:ext cx="1780542" cy="4524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ts val="100"/>
                </a:spcBef>
                <a:spcAft>
                  <a:spcPts val="5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50" b="1" i="0" u="none" strike="noStrike" kern="1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业务推动</a:t>
              </a:r>
              <a:endParaRPr kumimoji="0" lang="zh-CN" altLang="en-US" sz="1050" b="1" i="0" u="none" strike="noStrike" kern="1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sp>
        <p:nvSpPr>
          <p:cNvPr id="15" name="圆角矩形 58"/>
          <p:cNvSpPr/>
          <p:nvPr/>
        </p:nvSpPr>
        <p:spPr bwMode="auto">
          <a:xfrm>
            <a:off x="5875020" y="4307840"/>
            <a:ext cx="1541780" cy="67945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10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r>
              <a:rPr kumimoji="0" lang="zh-CN" altLang="en-US" sz="1050" b="1" i="0" u="none" strike="noStrike" kern="1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教研与教学一体化</a:t>
            </a:r>
            <a:endParaRPr kumimoji="0" lang="zh-CN" altLang="en-US" sz="1050" b="1" i="0" u="none" strike="noStrike" kern="1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矩形: 圆角 1033"/>
          <p:cNvSpPr/>
          <p:nvPr/>
        </p:nvSpPr>
        <p:spPr bwMode="auto">
          <a:xfrm>
            <a:off x="287524" y="1232479"/>
            <a:ext cx="2119072" cy="2179360"/>
          </a:xfrm>
          <a:prstGeom prst="round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dashDot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3" name="标题 1"/>
          <p:cNvSpPr txBox="1"/>
          <p:nvPr/>
        </p:nvSpPr>
        <p:spPr>
          <a:xfrm>
            <a:off x="805498" y="136525"/>
            <a:ext cx="6767512" cy="4921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/>
          <a:p>
            <a:pPr marL="914400" lvl="0" indent="-914400"/>
            <a:r>
              <a:rPr lang="zh-CN" altLang="en-US" sz="2800" dirty="0">
                <a:solidFill>
                  <a:srgbClr val="C00000"/>
                </a:solidFill>
                <a:latin typeface="Tahoma" panose="020B060403050404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常态化策略</a:t>
            </a:r>
            <a:r>
              <a:rPr lang="en-US" altLang="zh-CN" sz="2800" dirty="0">
                <a:solidFill>
                  <a:srgbClr val="C00000"/>
                </a:solidFill>
                <a:latin typeface="Tahoma" panose="020B060403050404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--</a:t>
            </a:r>
            <a:r>
              <a:rPr lang="zh-CN" altLang="en-US" sz="2800" dirty="0">
                <a:solidFill>
                  <a:srgbClr val="C00000"/>
                </a:solidFill>
                <a:latin typeface="Tahoma" panose="020B060403050404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“教学设计</a:t>
            </a:r>
            <a:r>
              <a:rPr lang="en-US" altLang="zh-CN" sz="2800" dirty="0">
                <a:solidFill>
                  <a:srgbClr val="C00000"/>
                </a:solidFill>
                <a:latin typeface="Tahoma" panose="020B060403050404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+</a:t>
            </a:r>
            <a:r>
              <a:rPr lang="zh-CN" altLang="en-US" sz="2800" dirty="0">
                <a:solidFill>
                  <a:srgbClr val="C00000"/>
                </a:solidFill>
                <a:latin typeface="Tahoma" panose="020B060403050404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教研”应用</a:t>
            </a:r>
            <a:endParaRPr lang="zh-CN" altLang="en-US" sz="2800" dirty="0">
              <a:solidFill>
                <a:srgbClr val="C00000"/>
              </a:solidFill>
              <a:latin typeface="Tahoma" panose="020B060403050404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grpSp>
        <p:nvGrpSpPr>
          <p:cNvPr id="1033" name="组合 1032"/>
          <p:cNvGrpSpPr/>
          <p:nvPr/>
        </p:nvGrpSpPr>
        <p:grpSpPr>
          <a:xfrm>
            <a:off x="346664" y="1287315"/>
            <a:ext cx="2021347" cy="2026617"/>
            <a:chOff x="1084367" y="1499125"/>
            <a:chExt cx="2288943" cy="2052628"/>
          </a:xfrm>
        </p:grpSpPr>
        <p:sp>
          <p:nvSpPr>
            <p:cNvPr id="6" name="圆角矩形 48"/>
            <p:cNvSpPr/>
            <p:nvPr/>
          </p:nvSpPr>
          <p:spPr bwMode="auto">
            <a:xfrm>
              <a:off x="1088600" y="2848458"/>
              <a:ext cx="1031343" cy="369701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+mn-ea"/>
                  <a:cs typeface="+mn-cs"/>
                </a:rPr>
                <a:t>家校帮</a:t>
              </a:r>
              <a:endPara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endParaRPr>
            </a:p>
          </p:txBody>
        </p:sp>
        <p:sp>
          <p:nvSpPr>
            <p:cNvPr id="7" name="圆角矩形 48"/>
            <p:cNvSpPr/>
            <p:nvPr/>
          </p:nvSpPr>
          <p:spPr bwMode="auto">
            <a:xfrm>
              <a:off x="1690406" y="1499125"/>
              <a:ext cx="1031342" cy="51128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+mn-ea"/>
                  <a:cs typeface="+mn-cs"/>
                </a:rPr>
                <a:t>教学助手</a:t>
              </a:r>
              <a:endParaRPr kumimoji="0" lang="en-US" altLang="zh-CN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endParaRPr>
            </a:p>
          </p:txBody>
        </p:sp>
        <p:sp>
          <p:nvSpPr>
            <p:cNvPr id="8" name="圆角矩形 48"/>
            <p:cNvSpPr/>
            <p:nvPr/>
          </p:nvSpPr>
          <p:spPr bwMode="auto">
            <a:xfrm>
              <a:off x="2339851" y="2843457"/>
              <a:ext cx="1031343" cy="3697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+mn-ea"/>
                  <a:cs typeface="+mn-cs"/>
                </a:rPr>
                <a:t>电子教案设备</a:t>
              </a:r>
              <a:endParaRPr kumimoji="0" lang="zh-CN" alt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endParaRPr>
            </a:p>
          </p:txBody>
        </p:sp>
        <p:cxnSp>
          <p:nvCxnSpPr>
            <p:cNvPr id="15" name="直接连接符 14"/>
            <p:cNvCxnSpPr>
              <a:stCxn id="38" idx="2"/>
              <a:endCxn id="6" idx="0"/>
            </p:cNvCxnSpPr>
            <p:nvPr/>
          </p:nvCxnSpPr>
          <p:spPr>
            <a:xfrm flipH="1">
              <a:off x="1604272" y="2271360"/>
              <a:ext cx="603362" cy="577098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6" idx="3"/>
              <a:endCxn id="8" idx="1"/>
            </p:cNvCxnSpPr>
            <p:nvPr/>
          </p:nvCxnSpPr>
          <p:spPr>
            <a:xfrm flipV="1">
              <a:off x="2119943" y="3028308"/>
              <a:ext cx="219908" cy="500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>
              <a:stCxn id="38" idx="2"/>
              <a:endCxn id="8" idx="0"/>
            </p:cNvCxnSpPr>
            <p:nvPr/>
          </p:nvCxnSpPr>
          <p:spPr>
            <a:xfrm>
              <a:off x="2207634" y="2271360"/>
              <a:ext cx="647889" cy="572098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矩形 29"/>
            <p:cNvSpPr/>
            <p:nvPr/>
          </p:nvSpPr>
          <p:spPr>
            <a:xfrm>
              <a:off x="1502821" y="2505741"/>
              <a:ext cx="1454150" cy="37407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FF9933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三端一体</a:t>
              </a:r>
              <a:endParaRPr kumimoji="0" lang="en-US" altLang="zh-CN" sz="800" b="1" i="0" u="none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800" b="1" dirty="0">
                  <a:solidFill>
                    <a:srgbClr val="FF9933"/>
                  </a:solidFill>
                  <a:latin typeface="+mn-ea"/>
                  <a:ea typeface="+mn-ea"/>
                  <a:cs typeface="+mn-cs"/>
                </a:rPr>
                <a:t>（操作及信息连通</a:t>
              </a:r>
              <a:r>
                <a:rPr lang="zh-CN" altLang="en-US" sz="1000" b="1" dirty="0">
                  <a:solidFill>
                    <a:srgbClr val="FF9933"/>
                  </a:solidFill>
                  <a:latin typeface="+mn-ea"/>
                  <a:ea typeface="+mn-ea"/>
                  <a:cs typeface="+mn-cs"/>
                </a:rPr>
                <a:t>）</a:t>
              </a:r>
              <a:endParaRPr kumimoji="0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35" name="圆角矩形 48"/>
            <p:cNvSpPr/>
            <p:nvPr/>
          </p:nvSpPr>
          <p:spPr bwMode="auto">
            <a:xfrm>
              <a:off x="1084367" y="3238117"/>
              <a:ext cx="1035577" cy="313636"/>
            </a:xfrm>
            <a:prstGeom prst="roundRect">
              <a:avLst>
                <a:gd name="adj" fmla="val 6193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7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+mn-ea"/>
                  <a:cs typeface="+mn-cs"/>
                </a:rPr>
                <a:t>教学助手</a:t>
              </a:r>
              <a:r>
                <a:rPr kumimoji="0" lang="en-US" altLang="zh-CN" sz="7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+mn-ea"/>
                  <a:cs typeface="+mn-cs"/>
                </a:rPr>
                <a:t>-</a:t>
              </a:r>
              <a:r>
                <a:rPr kumimoji="0" lang="zh-CN" altLang="en-US" sz="7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+mn-ea"/>
                  <a:cs typeface="+mn-cs"/>
                </a:rPr>
                <a:t>教学设计（移动端模块）</a:t>
              </a:r>
              <a:endParaRPr kumimoji="0" lang="zh-CN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endParaRPr>
            </a:p>
          </p:txBody>
        </p:sp>
        <p:sp>
          <p:nvSpPr>
            <p:cNvPr id="37" name="圆角矩形 48"/>
            <p:cNvSpPr/>
            <p:nvPr/>
          </p:nvSpPr>
          <p:spPr bwMode="auto">
            <a:xfrm>
              <a:off x="2337734" y="3238117"/>
              <a:ext cx="1035576" cy="301783"/>
            </a:xfrm>
            <a:prstGeom prst="roundRect">
              <a:avLst>
                <a:gd name="adj" fmla="val 6193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+mn-ea"/>
                  <a:cs typeface="+mn-cs"/>
                </a:rPr>
                <a:t>随笔记录教学设计笔记同步</a:t>
              </a:r>
              <a:endPara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endParaRPr>
            </a:p>
          </p:txBody>
        </p:sp>
        <p:sp>
          <p:nvSpPr>
            <p:cNvPr id="38" name="圆角矩形 48"/>
            <p:cNvSpPr/>
            <p:nvPr/>
          </p:nvSpPr>
          <p:spPr bwMode="auto">
            <a:xfrm>
              <a:off x="1693520" y="2016151"/>
              <a:ext cx="1028228" cy="255209"/>
            </a:xfrm>
            <a:prstGeom prst="roundRect">
              <a:avLst>
                <a:gd name="adj" fmla="val 6193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700" b="1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资源</a:t>
              </a:r>
              <a:r>
                <a:rPr lang="en-US" altLang="zh-CN" sz="700" b="1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—</a:t>
              </a:r>
              <a:r>
                <a:rPr lang="zh-CN" altLang="en-US" sz="700" b="1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教学设计</a:t>
              </a:r>
              <a:endParaRPr kumimoji="0" lang="zh-CN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endParaRPr>
            </a:p>
          </p:txBody>
        </p:sp>
      </p:grpSp>
      <p:pic>
        <p:nvPicPr>
          <p:cNvPr id="5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0800000">
            <a:off x="2771801" y="2174320"/>
            <a:ext cx="403225" cy="2993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8" name="圆角矩形 48"/>
          <p:cNvSpPr/>
          <p:nvPr/>
        </p:nvSpPr>
        <p:spPr bwMode="auto">
          <a:xfrm>
            <a:off x="534543" y="814786"/>
            <a:ext cx="1608138" cy="3201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教师用户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65" name="圆角矩形 48"/>
          <p:cNvSpPr/>
          <p:nvPr/>
        </p:nvSpPr>
        <p:spPr bwMode="auto">
          <a:xfrm>
            <a:off x="3741895" y="807554"/>
            <a:ext cx="1608138" cy="3201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教研员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66" name="圆角矩形 48"/>
          <p:cNvSpPr/>
          <p:nvPr/>
        </p:nvSpPr>
        <p:spPr bwMode="auto">
          <a:xfrm>
            <a:off x="6784419" y="814787"/>
            <a:ext cx="1799283" cy="312868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区局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/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学校</a:t>
            </a:r>
            <a:endParaRPr kumimoji="0" lang="zh-CN" altLang="en-US" sz="11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2325762" y="2009734"/>
            <a:ext cx="1454150" cy="2460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000" b="1" dirty="0">
                <a:solidFill>
                  <a:srgbClr val="FF9933"/>
                </a:solidFill>
                <a:latin typeface="+mn-ea"/>
                <a:ea typeface="+mn-ea"/>
                <a:cs typeface="+mn-cs"/>
              </a:rPr>
              <a:t>    </a:t>
            </a:r>
            <a:r>
              <a: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上传教学设计</a:t>
            </a: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FF9933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68" name="圆角矩形 48"/>
          <p:cNvSpPr/>
          <p:nvPr/>
        </p:nvSpPr>
        <p:spPr bwMode="auto">
          <a:xfrm>
            <a:off x="4127428" y="1847444"/>
            <a:ext cx="1183296" cy="280988"/>
          </a:xfrm>
          <a:prstGeom prst="roundRect">
            <a:avLst>
              <a:gd name="adj" fmla="val 6193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教学设计评价</a:t>
            </a:r>
            <a:endParaRPr kumimoji="0" lang="zh-CN" altLang="en-US" sz="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69" name="圆角矩形 48"/>
          <p:cNvSpPr/>
          <p:nvPr/>
        </p:nvSpPr>
        <p:spPr bwMode="auto">
          <a:xfrm>
            <a:off x="3882308" y="1280083"/>
            <a:ext cx="1327312" cy="47942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课程社区</a:t>
            </a:r>
            <a:endParaRPr kumimoji="0" lang="zh-CN" altLang="en-US" sz="11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70" name="圆角矩形 48"/>
          <p:cNvSpPr/>
          <p:nvPr/>
        </p:nvSpPr>
        <p:spPr bwMode="auto">
          <a:xfrm>
            <a:off x="4127428" y="2442757"/>
            <a:ext cx="1183296" cy="280988"/>
          </a:xfrm>
          <a:prstGeom prst="roundRect">
            <a:avLst>
              <a:gd name="adj" fmla="val 6193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关联观课评课评价</a:t>
            </a:r>
            <a:endParaRPr kumimoji="0" lang="zh-CN" altLang="en-US" sz="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71" name="圆角矩形 48"/>
          <p:cNvSpPr/>
          <p:nvPr/>
        </p:nvSpPr>
        <p:spPr bwMode="auto">
          <a:xfrm>
            <a:off x="4127428" y="2145894"/>
            <a:ext cx="1194408" cy="280988"/>
          </a:xfrm>
          <a:prstGeom prst="roundRect">
            <a:avLst>
              <a:gd name="adj" fmla="val 6193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关联学科资源评价</a:t>
            </a:r>
            <a:endParaRPr kumimoji="0" lang="zh-CN" altLang="en-US" sz="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72" name="圆角矩形 48"/>
          <p:cNvSpPr/>
          <p:nvPr/>
        </p:nvSpPr>
        <p:spPr bwMode="auto">
          <a:xfrm>
            <a:off x="3806155" y="2743583"/>
            <a:ext cx="1504569" cy="280988"/>
          </a:xfrm>
          <a:prstGeom prst="roundRect">
            <a:avLst>
              <a:gd name="adj" fmla="val 6193"/>
            </a:avLst>
          </a:prstGeom>
          <a:solidFill>
            <a:srgbClr val="C0504D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rtl="0" eaLnBrk="1" hangingPunct="1"/>
            <a:r>
              <a:rPr lang="zh-CN" altLang="en-US" sz="10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数量统计</a:t>
            </a:r>
            <a:r>
              <a:rPr lang="en-US" altLang="zh-CN" sz="10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/</a:t>
            </a:r>
            <a:r>
              <a:rPr lang="zh-CN" altLang="en-US" sz="10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进度统计</a:t>
            </a:r>
            <a:endParaRPr lang="zh-CN" altLang="en-US" sz="10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73" name="圆角矩形 48"/>
          <p:cNvSpPr/>
          <p:nvPr/>
        </p:nvSpPr>
        <p:spPr bwMode="auto">
          <a:xfrm>
            <a:off x="3807596" y="1847443"/>
            <a:ext cx="324036" cy="876301"/>
          </a:xfrm>
          <a:prstGeom prst="roundRect">
            <a:avLst>
              <a:gd name="adj" fmla="val 6193"/>
            </a:avLst>
          </a:prstGeom>
          <a:solidFill>
            <a:srgbClr val="C0504D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0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质量</a:t>
            </a:r>
            <a:endParaRPr lang="en-US" altLang="zh-CN" sz="10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0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评价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74" name="矩形: 圆角 73"/>
          <p:cNvSpPr/>
          <p:nvPr/>
        </p:nvSpPr>
        <p:spPr bwMode="auto">
          <a:xfrm>
            <a:off x="3487574" y="1195913"/>
            <a:ext cx="2119320" cy="2215926"/>
          </a:xfrm>
          <a:prstGeom prst="round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dashDot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75" name="圆角矩形 48"/>
          <p:cNvSpPr/>
          <p:nvPr/>
        </p:nvSpPr>
        <p:spPr bwMode="auto">
          <a:xfrm>
            <a:off x="3809668" y="3032491"/>
            <a:ext cx="1504569" cy="280988"/>
          </a:xfrm>
          <a:prstGeom prst="roundRect">
            <a:avLst>
              <a:gd name="adj" fmla="val 6193"/>
            </a:avLst>
          </a:prstGeom>
          <a:solidFill>
            <a:srgbClr val="C0504D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rtl="0" eaLnBrk="1" hangingPunct="1"/>
            <a:r>
              <a:rPr lang="zh-CN" altLang="en-US" sz="10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规范管理区县教研组</a:t>
            </a:r>
            <a:endParaRPr lang="zh-CN" altLang="en-US" sz="10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2483768" y="2650507"/>
            <a:ext cx="1454150" cy="2460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000" b="1" dirty="0">
                <a:solidFill>
                  <a:srgbClr val="FF9933"/>
                </a:solidFill>
                <a:latin typeface="+mn-ea"/>
                <a:ea typeface="+mn-ea"/>
                <a:cs typeface="+mn-cs"/>
              </a:rPr>
              <a:t>教研行政评价</a:t>
            </a: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FF9933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77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35796" y="2459301"/>
            <a:ext cx="403225" cy="2993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8" name="圆角矩形 48"/>
          <p:cNvSpPr/>
          <p:nvPr/>
        </p:nvSpPr>
        <p:spPr bwMode="auto">
          <a:xfrm>
            <a:off x="7012661" y="1285749"/>
            <a:ext cx="1327312" cy="47942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人人通空间</a:t>
            </a:r>
            <a:endParaRPr lang="en-US" altLang="zh-CN" sz="12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rPr>
              <a:t>家校帮</a:t>
            </a:r>
            <a:endParaRPr kumimoji="0" lang="zh-CN" altLang="en-US" sz="11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89" name="圆角矩形 48"/>
          <p:cNvSpPr/>
          <p:nvPr/>
        </p:nvSpPr>
        <p:spPr bwMode="auto">
          <a:xfrm>
            <a:off x="7081063" y="1832751"/>
            <a:ext cx="1183296" cy="1469478"/>
          </a:xfrm>
          <a:prstGeom prst="roundRect">
            <a:avLst>
              <a:gd name="adj" fmla="val 6193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rtl="0" eaLnBrk="1" hangingPunct="1"/>
            <a:r>
              <a:rPr lang="zh-CN" altLang="en-US" sz="9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角色查看关联的统计信息同步</a:t>
            </a:r>
            <a:endParaRPr lang="zh-CN" altLang="en-US" sz="9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  <a:p>
            <a:pPr algn="ctr" rtl="0" eaLnBrk="1" hangingPunct="1"/>
            <a:r>
              <a:rPr lang="zh-CN" altLang="en-US" sz="9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（市局</a:t>
            </a:r>
            <a:r>
              <a:rPr lang="en-US" altLang="zh-CN" sz="9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/</a:t>
            </a:r>
            <a:r>
              <a:rPr lang="zh-CN" altLang="en-US" sz="9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分局</a:t>
            </a:r>
            <a:r>
              <a:rPr lang="en-US" altLang="zh-CN" sz="9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/</a:t>
            </a:r>
            <a:r>
              <a:rPr lang="zh-CN" altLang="en-US" sz="9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教研员</a:t>
            </a:r>
            <a:r>
              <a:rPr lang="en-US" altLang="zh-CN" sz="9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/</a:t>
            </a:r>
            <a:r>
              <a:rPr lang="zh-CN" altLang="en-US" sz="9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校长</a:t>
            </a:r>
            <a:r>
              <a:rPr lang="en-US" altLang="zh-CN" sz="9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/</a:t>
            </a:r>
            <a:r>
              <a:rPr lang="zh-CN" altLang="en-US" sz="9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学科带头人</a:t>
            </a:r>
            <a:r>
              <a:rPr lang="en-US" altLang="zh-CN" sz="9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/</a:t>
            </a:r>
            <a:r>
              <a:rPr lang="zh-CN" altLang="en-US" sz="9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教研组长</a:t>
            </a:r>
            <a:r>
              <a:rPr lang="en-US" altLang="zh-CN" sz="9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/</a:t>
            </a:r>
            <a:r>
              <a:rPr lang="zh-CN" altLang="en-US" sz="9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成员）</a:t>
            </a:r>
            <a:endParaRPr lang="zh-CN" altLang="en-US" sz="9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93" name="矩形: 圆角 92"/>
          <p:cNvSpPr/>
          <p:nvPr/>
        </p:nvSpPr>
        <p:spPr bwMode="auto">
          <a:xfrm>
            <a:off x="6696236" y="1201579"/>
            <a:ext cx="1887466" cy="2215926"/>
          </a:xfrm>
          <a:prstGeom prst="round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dashDot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pic>
        <p:nvPicPr>
          <p:cNvPr id="95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0800000">
            <a:off x="5940152" y="2351203"/>
            <a:ext cx="403225" cy="2993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6" name="矩形 95"/>
          <p:cNvSpPr/>
          <p:nvPr/>
        </p:nvSpPr>
        <p:spPr>
          <a:xfrm>
            <a:off x="5782685" y="1974265"/>
            <a:ext cx="1453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000" b="1" dirty="0">
                <a:solidFill>
                  <a:srgbClr val="FF9933"/>
                </a:solidFill>
                <a:latin typeface="+mn-ea"/>
                <a:ea typeface="+mn-ea"/>
                <a:cs typeface="+mn-cs"/>
              </a:rPr>
              <a:t>教学设计</a:t>
            </a:r>
            <a:endParaRPr lang="en-US" altLang="zh-CN" sz="1000" b="1" dirty="0">
              <a:solidFill>
                <a:srgbClr val="FF9933"/>
              </a:solidFill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000" b="1" dirty="0">
                <a:solidFill>
                  <a:srgbClr val="FF9933"/>
                </a:solidFill>
                <a:latin typeface="+mn-ea"/>
                <a:ea typeface="+mn-ea"/>
                <a:cs typeface="+mn-cs"/>
              </a:rPr>
              <a:t>统计数据</a:t>
            </a: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FF9933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97" name="矩形 96"/>
          <p:cNvSpPr/>
          <p:nvPr/>
        </p:nvSpPr>
        <p:spPr bwMode="auto">
          <a:xfrm>
            <a:off x="261938" y="3543858"/>
            <a:ext cx="8675688" cy="1440160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ts val="100"/>
              </a:spcBef>
              <a:spcAft>
                <a:spcPts val="50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261938" y="3632758"/>
            <a:ext cx="8604250" cy="12464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 rtl="0">
              <a:spcBef>
                <a:spcPts val="1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1400" dirty="0">
                <a:solidFill>
                  <a:srgbClr val="B53A25"/>
                </a:solidFill>
                <a:latin typeface="+mn-ea"/>
                <a:ea typeface="+mn-ea"/>
                <a:cs typeface="+mn-cs"/>
              </a:rPr>
              <a:t> ● 针对学校、老师与教研员的关于“教学设计”工作内容，将目前线下沟通的常态工作路线，转化为线上平台工作流完成并执行，同时结合平台的</a:t>
            </a:r>
            <a:r>
              <a:rPr lang="zh-CN" altLang="en-US" sz="1400" b="1" dirty="0">
                <a:solidFill>
                  <a:srgbClr val="B53A25"/>
                </a:solidFill>
                <a:latin typeface="+mn-ea"/>
                <a:ea typeface="+mn-ea"/>
                <a:cs typeface="+mn-cs"/>
              </a:rPr>
              <a:t>提交、统计、管理、评价、活动</a:t>
            </a:r>
            <a:r>
              <a:rPr lang="zh-CN" altLang="en-US" sz="1400" dirty="0">
                <a:solidFill>
                  <a:srgbClr val="B53A25"/>
                </a:solidFill>
                <a:latin typeface="+mn-ea"/>
                <a:ea typeface="+mn-ea"/>
                <a:cs typeface="+mn-cs"/>
              </a:rPr>
              <a:t>等功能及版块，引导三方角色</a:t>
            </a:r>
            <a:r>
              <a:rPr lang="zh-CN" altLang="en-US" sz="1400" b="1" dirty="0">
                <a:solidFill>
                  <a:srgbClr val="B53A25"/>
                </a:solidFill>
                <a:latin typeface="+mn-ea"/>
                <a:ea typeface="+mn-ea"/>
                <a:cs typeface="+mn-cs"/>
              </a:rPr>
              <a:t>形成完整的“教学设计</a:t>
            </a:r>
            <a:r>
              <a:rPr lang="en-US" altLang="zh-CN" sz="1400" b="1" dirty="0">
                <a:solidFill>
                  <a:srgbClr val="B53A25"/>
                </a:solidFill>
                <a:latin typeface="+mn-ea"/>
                <a:ea typeface="+mn-ea"/>
                <a:cs typeface="+mn-cs"/>
              </a:rPr>
              <a:t>+</a:t>
            </a:r>
            <a:r>
              <a:rPr lang="zh-CN" altLang="en-US" sz="1400" b="1" dirty="0">
                <a:solidFill>
                  <a:srgbClr val="B53A25"/>
                </a:solidFill>
                <a:latin typeface="+mn-ea"/>
                <a:ea typeface="+mn-ea"/>
                <a:cs typeface="+mn-cs"/>
              </a:rPr>
              <a:t>教研”的平台工作线</a:t>
            </a:r>
            <a:r>
              <a:rPr lang="zh-CN" altLang="en-US" sz="1400" dirty="0">
                <a:solidFill>
                  <a:srgbClr val="B53A25"/>
                </a:solidFill>
                <a:latin typeface="+mn-ea"/>
                <a:ea typeface="+mn-ea"/>
                <a:cs typeface="+mn-cs"/>
              </a:rPr>
              <a:t>。</a:t>
            </a:r>
            <a:endParaRPr lang="zh-CN" altLang="en-US" sz="1400" dirty="0">
              <a:solidFill>
                <a:srgbClr val="B53A25"/>
              </a:solidFill>
              <a:latin typeface="+mn-ea"/>
              <a:ea typeface="+mn-ea"/>
              <a:cs typeface="+mn-cs"/>
            </a:endParaRPr>
          </a:p>
          <a:p>
            <a:pPr marL="285750" lvl="0" indent="-285750" rtl="0">
              <a:spcBef>
                <a:spcPts val="1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1400" dirty="0">
                <a:solidFill>
                  <a:srgbClr val="B53A25"/>
                </a:solidFill>
                <a:latin typeface="+mn-ea"/>
                <a:ea typeface="+mn-ea"/>
                <a:cs typeface="+mn-cs"/>
              </a:rPr>
              <a:t>  ● 将“教学助手”、“课程社区”、“个人空间”（局、校、组、师）、“家校帮”等产品进行关系的联动，同时</a:t>
            </a:r>
            <a:r>
              <a:rPr lang="zh-CN" altLang="en-US" sz="1400" b="1" dirty="0">
                <a:solidFill>
                  <a:srgbClr val="B53A25"/>
                </a:solidFill>
                <a:latin typeface="+mn-ea"/>
                <a:ea typeface="+mn-ea"/>
                <a:cs typeface="+mn-cs"/>
              </a:rPr>
              <a:t>提高联动产品的用户使用率及活跃度</a:t>
            </a:r>
            <a:r>
              <a:rPr lang="zh-CN" altLang="en-US" sz="1400" dirty="0">
                <a:solidFill>
                  <a:srgbClr val="B53A25"/>
                </a:solidFill>
                <a:latin typeface="+mn-ea"/>
                <a:ea typeface="+mn-ea"/>
                <a:cs typeface="+mn-cs"/>
              </a:rPr>
              <a:t>，为后期的</a:t>
            </a:r>
            <a:r>
              <a:rPr lang="zh-CN" altLang="en-US" sz="1400" b="1" dirty="0">
                <a:solidFill>
                  <a:srgbClr val="B53A25"/>
                </a:solidFill>
                <a:latin typeface="+mn-ea"/>
                <a:ea typeface="+mn-ea"/>
                <a:cs typeface="+mn-cs"/>
              </a:rPr>
              <a:t>用户运营提供有效基数</a:t>
            </a:r>
            <a:r>
              <a:rPr lang="zh-CN" altLang="en-US" sz="1400" dirty="0">
                <a:solidFill>
                  <a:srgbClr val="B53A25"/>
                </a:solidFill>
                <a:latin typeface="+mn-ea"/>
                <a:ea typeface="+mn-ea"/>
                <a:cs typeface="+mn-cs"/>
              </a:rPr>
              <a:t>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B53A25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ahoma"/>
        <a:ea typeface="微软雅黑"/>
        <a:cs typeface=""/>
      </a:majorFont>
      <a:minorFont>
        <a:latin typeface="Tahoma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9999"/>
        </a:solidFill>
        <a:ln>
          <a:noFill/>
        </a:ln>
      </a:spPr>
      <a:bodyPr anchor="ctr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sz="1200" i="0" u="none" strike="noStrike" kern="1200" cap="none" spc="0" normalizeH="0" baseline="0" noProof="0" dirty="0" smtClean="0">
            <a:ln>
              <a:noFill/>
            </a:ln>
            <a:solidFill>
              <a:srgbClr val="FFFFFF"/>
            </a:solidFill>
            <a:effectLst/>
            <a:uLnTx/>
            <a:uFillTx/>
            <a:latin typeface="微软雅黑" panose="020B0503020204020204" pitchFamily="34" charset="-122"/>
            <a:ea typeface="+mn-ea"/>
            <a:cs typeface="+mn-cs"/>
          </a:defRPr>
        </a:defPPr>
      </a:lstStyle>
      <a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C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2312</Words>
  <Application>WPS 演示</Application>
  <PresentationFormat>全屏显示(16:9)</PresentationFormat>
  <Paragraphs>404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Calibri</vt:lpstr>
      <vt:lpstr>Tahoma</vt:lpstr>
      <vt:lpstr>Agency FB</vt:lpstr>
      <vt:lpstr>Open Sans</vt:lpstr>
      <vt:lpstr>Times New Roman</vt:lpstr>
      <vt:lpstr>Office 主题</vt:lpstr>
      <vt:lpstr>家校帮产品功能介绍</vt:lpstr>
      <vt:lpstr>PowerPoint 演示文稿</vt:lpstr>
      <vt:lpstr>智慧校园产品定位</vt:lpstr>
      <vt:lpstr>PowerPoint 演示文稿</vt:lpstr>
      <vt:lpstr>PowerPoint 演示文稿</vt:lpstr>
      <vt:lpstr>PowerPoint 演示文稿</vt:lpstr>
      <vt:lpstr>校级大数据可视化展现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上海锐普广告有限公司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锐普原创国徽闪耀建国63周年PPT模板</dc:title>
  <dc:creator>锐普PPT设计</dc:creator>
  <cp:keywords>PPT公司 PPT设计 PPT制作 专业PPT</cp:keywords>
  <dc:description>做PPT，找锐普。专业PPT设计、PPT培训、PPT商城、PPT教材、PPT交流</dc:description>
  <cp:lastModifiedBy>Eshow</cp:lastModifiedBy>
  <cp:revision>2991</cp:revision>
  <cp:lastPrinted>2411-12-30T00:00:00Z</cp:lastPrinted>
  <dcterms:created xsi:type="dcterms:W3CDTF">2012-10-09T15:56:00Z</dcterms:created>
  <dcterms:modified xsi:type="dcterms:W3CDTF">2017-06-02T03:27:28Z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2052-10.1.0.6391</vt:lpwstr>
  </property>
</Properties>
</file>