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346" r:id="rId2"/>
    <p:sldId id="364" r:id="rId3"/>
    <p:sldId id="428" r:id="rId4"/>
    <p:sldId id="453" r:id="rId5"/>
    <p:sldId id="416" r:id="rId6"/>
    <p:sldId id="442" r:id="rId7"/>
    <p:sldId id="443" r:id="rId8"/>
    <p:sldId id="444" r:id="rId9"/>
    <p:sldId id="445" r:id="rId10"/>
    <p:sldId id="446" r:id="rId11"/>
    <p:sldId id="447" r:id="rId12"/>
    <p:sldId id="450" r:id="rId13"/>
    <p:sldId id="449" r:id="rId14"/>
    <p:sldId id="454" r:id="rId15"/>
    <p:sldId id="437" r:id="rId16"/>
    <p:sldId id="431" r:id="rId17"/>
    <p:sldId id="436" r:id="rId18"/>
    <p:sldId id="435" r:id="rId19"/>
    <p:sldId id="434" r:id="rId20"/>
    <p:sldId id="455" r:id="rId21"/>
    <p:sldId id="402" r:id="rId22"/>
    <p:sldId id="440" r:id="rId23"/>
    <p:sldId id="409" r:id="rId24"/>
    <p:sldId id="441" r:id="rId25"/>
    <p:sldId id="438" r:id="rId26"/>
    <p:sldId id="439" r:id="rId27"/>
    <p:sldId id="410" r:id="rId28"/>
    <p:sldId id="451" r:id="rId29"/>
    <p:sldId id="456" r:id="rId30"/>
  </p:sldIdLst>
  <p:sldSz cx="12192000" cy="68580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开篇" id="{8E031261-FDB5-4ACE-A2D6-4FCB0F347013}">
          <p14:sldIdLst>
            <p14:sldId id="346"/>
            <p14:sldId id="364"/>
            <p14:sldId id="428"/>
            <p14:sldId id="453"/>
            <p14:sldId id="416"/>
            <p14:sldId id="442"/>
            <p14:sldId id="443"/>
            <p14:sldId id="444"/>
            <p14:sldId id="445"/>
            <p14:sldId id="446"/>
            <p14:sldId id="447"/>
            <p14:sldId id="450"/>
            <p14:sldId id="449"/>
            <p14:sldId id="454"/>
            <p14:sldId id="437"/>
            <p14:sldId id="431"/>
            <p14:sldId id="436"/>
            <p14:sldId id="435"/>
            <p14:sldId id="434"/>
            <p14:sldId id="455"/>
            <p14:sldId id="402"/>
            <p14:sldId id="440"/>
            <p14:sldId id="409"/>
            <p14:sldId id="441"/>
            <p14:sldId id="438"/>
            <p14:sldId id="439"/>
            <p14:sldId id="410"/>
            <p14:sldId id="451"/>
            <p14:sldId id="456"/>
          </p14:sldIdLst>
        </p14:section>
      </p14:sectionLst>
    </p:ext>
    <p:ext uri="{EFAFB233-063F-42B5-8137-9DF3F51BA10A}">
      <p15:sldGuideLst xmlns:p15="http://schemas.microsoft.com/office/powerpoint/2012/main">
        <p15:guide id="1" orient="horz" pos="2168">
          <p15:clr>
            <a:srgbClr val="A4A3A4"/>
          </p15:clr>
        </p15:guide>
        <p15:guide id="2" pos="48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2F2F"/>
    <a:srgbClr val="EF91CD"/>
    <a:srgbClr val="2683C6"/>
    <a:srgbClr val="27CED7"/>
    <a:srgbClr val="25D6E0"/>
    <a:srgbClr val="FFC000"/>
    <a:srgbClr val="328391"/>
    <a:srgbClr val="1EC2CE"/>
    <a:srgbClr val="2397A6"/>
    <a:srgbClr val="11AC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04" autoAdjust="0"/>
    <p:restoredTop sz="76961" autoAdjust="0"/>
  </p:normalViewPr>
  <p:slideViewPr>
    <p:cSldViewPr snapToGrid="0" snapToObjects="1">
      <p:cViewPr varScale="1">
        <p:scale>
          <a:sx n="68" d="100"/>
          <a:sy n="68" d="100"/>
        </p:scale>
        <p:origin x="1430" y="67"/>
      </p:cViewPr>
      <p:guideLst>
        <p:guide orient="horz" pos="2168"/>
        <p:guide pos="483"/>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841879-36E5-4019-90EB-867254118B7A}" type="doc">
      <dgm:prSet loTypeId="urn:microsoft.com/office/officeart/2005/8/layout/radial6" loCatId="relationship" qsTypeId="urn:microsoft.com/office/officeart/2005/8/quickstyle/simple1" qsCatId="simple" csTypeId="urn:microsoft.com/office/officeart/2005/8/colors/colorful1" csCatId="colorful" phldr="1"/>
      <dgm:spPr/>
      <dgm:t>
        <a:bodyPr/>
        <a:lstStyle/>
        <a:p>
          <a:endParaRPr lang="zh-CN" altLang="en-US"/>
        </a:p>
      </dgm:t>
    </dgm:pt>
    <dgm:pt modelId="{56BC7C2D-9C62-4534-B069-6C9186C81D2A}">
      <dgm:prSet phldrT="[文本]"/>
      <dgm:spPr/>
      <dgm:t>
        <a:bodyPr/>
        <a:lstStyle/>
        <a:p>
          <a:r>
            <a:rPr lang="zh-CN" altLang="en-US" dirty="0"/>
            <a:t>多端</a:t>
          </a:r>
          <a:r>
            <a:rPr lang="en-US" altLang="zh-CN" dirty="0"/>
            <a:t/>
          </a:r>
          <a:br>
            <a:rPr lang="en-US" altLang="zh-CN" dirty="0"/>
          </a:br>
          <a:r>
            <a:rPr lang="zh-CN" altLang="en-US" dirty="0"/>
            <a:t>服务</a:t>
          </a:r>
        </a:p>
      </dgm:t>
    </dgm:pt>
    <dgm:pt modelId="{F558C84C-6279-41E1-A7BD-A6C4BD1A0123}" type="parTrans" cxnId="{07760940-A4BF-407C-9A5F-843DD14E6A13}">
      <dgm:prSet/>
      <dgm:spPr/>
      <dgm:t>
        <a:bodyPr/>
        <a:lstStyle/>
        <a:p>
          <a:endParaRPr lang="zh-CN" altLang="en-US"/>
        </a:p>
      </dgm:t>
    </dgm:pt>
    <dgm:pt modelId="{0E05CBE2-939E-4885-9134-C73ED5F120C3}" type="sibTrans" cxnId="{07760940-A4BF-407C-9A5F-843DD14E6A13}">
      <dgm:prSet/>
      <dgm:spPr/>
      <dgm:t>
        <a:bodyPr/>
        <a:lstStyle/>
        <a:p>
          <a:endParaRPr lang="zh-CN" altLang="en-US"/>
        </a:p>
      </dgm:t>
    </dgm:pt>
    <dgm:pt modelId="{3B5ED388-75E8-425E-B09B-161ED8FFB184}">
      <dgm:prSet phldrT="[文本]"/>
      <dgm:spPr/>
      <dgm:t>
        <a:bodyPr/>
        <a:lstStyle/>
        <a:p>
          <a:r>
            <a:rPr lang="zh-CN" altLang="en-US" dirty="0"/>
            <a:t>教师</a:t>
          </a:r>
          <a:r>
            <a:rPr lang="en-US" altLang="zh-CN" dirty="0"/>
            <a:t/>
          </a:r>
          <a:br>
            <a:rPr lang="en-US" altLang="zh-CN" dirty="0"/>
          </a:br>
          <a:r>
            <a:rPr lang="zh-CN" altLang="en-US" dirty="0"/>
            <a:t>电脑</a:t>
          </a:r>
        </a:p>
      </dgm:t>
    </dgm:pt>
    <dgm:pt modelId="{88A97D3A-7BD0-46D1-AE2B-C8B9270D12CE}" type="parTrans" cxnId="{6C64EA07-E998-4044-9395-62DDC9158D60}">
      <dgm:prSet/>
      <dgm:spPr/>
      <dgm:t>
        <a:bodyPr/>
        <a:lstStyle/>
        <a:p>
          <a:endParaRPr lang="zh-CN" altLang="en-US"/>
        </a:p>
      </dgm:t>
    </dgm:pt>
    <dgm:pt modelId="{9325F058-E689-4B99-951C-F80271D1E07F}" type="sibTrans" cxnId="{6C64EA07-E998-4044-9395-62DDC9158D60}">
      <dgm:prSet/>
      <dgm:spPr/>
      <dgm:t>
        <a:bodyPr/>
        <a:lstStyle/>
        <a:p>
          <a:endParaRPr lang="zh-CN" altLang="en-US"/>
        </a:p>
      </dgm:t>
    </dgm:pt>
    <dgm:pt modelId="{03632607-085D-48F1-B824-617B6F3D33AA}">
      <dgm:prSet phldrT="[文本]"/>
      <dgm:spPr/>
      <dgm:t>
        <a:bodyPr/>
        <a:lstStyle/>
        <a:p>
          <a:r>
            <a:rPr lang="zh-CN" altLang="en-US" dirty="0"/>
            <a:t>学生</a:t>
          </a:r>
          <a:r>
            <a:rPr lang="en-US" altLang="zh-CN" dirty="0"/>
            <a:t/>
          </a:r>
          <a:br>
            <a:rPr lang="en-US" altLang="zh-CN" dirty="0"/>
          </a:br>
          <a:r>
            <a:rPr lang="zh-CN" altLang="en-US" dirty="0"/>
            <a:t>电脑</a:t>
          </a:r>
        </a:p>
      </dgm:t>
    </dgm:pt>
    <dgm:pt modelId="{08949127-5225-4845-8C2E-63D3F9A6368C}" type="parTrans" cxnId="{F3427A5D-9962-4932-B392-EC23F4F4D1B9}">
      <dgm:prSet/>
      <dgm:spPr/>
      <dgm:t>
        <a:bodyPr/>
        <a:lstStyle/>
        <a:p>
          <a:endParaRPr lang="zh-CN" altLang="en-US"/>
        </a:p>
      </dgm:t>
    </dgm:pt>
    <dgm:pt modelId="{58666BF5-D51A-42BE-AECF-9F2CFBEFA209}" type="sibTrans" cxnId="{F3427A5D-9962-4932-B392-EC23F4F4D1B9}">
      <dgm:prSet/>
      <dgm:spPr/>
      <dgm:t>
        <a:bodyPr/>
        <a:lstStyle/>
        <a:p>
          <a:endParaRPr lang="zh-CN" altLang="en-US"/>
        </a:p>
      </dgm:t>
    </dgm:pt>
    <dgm:pt modelId="{D9E9BEC3-6DD3-43D5-835F-4FC89FE38ED5}">
      <dgm:prSet phldrT="[文本]"/>
      <dgm:spPr/>
      <dgm:t>
        <a:bodyPr/>
        <a:lstStyle/>
        <a:p>
          <a:r>
            <a:rPr lang="zh-CN" altLang="en-US" dirty="0"/>
            <a:t>电子</a:t>
          </a:r>
          <a:r>
            <a:rPr lang="en-US" altLang="zh-CN" dirty="0"/>
            <a:t/>
          </a:r>
          <a:br>
            <a:rPr lang="en-US" altLang="zh-CN" dirty="0"/>
          </a:br>
          <a:r>
            <a:rPr lang="zh-CN" altLang="en-US" dirty="0"/>
            <a:t>书包</a:t>
          </a:r>
        </a:p>
      </dgm:t>
    </dgm:pt>
    <dgm:pt modelId="{98D934CC-E2E7-4CB0-88C3-FBCE2C096A5B}" type="parTrans" cxnId="{BE7AC1BD-0132-4336-A663-3C9DA30929E0}">
      <dgm:prSet/>
      <dgm:spPr/>
      <dgm:t>
        <a:bodyPr/>
        <a:lstStyle/>
        <a:p>
          <a:endParaRPr lang="zh-CN" altLang="en-US"/>
        </a:p>
      </dgm:t>
    </dgm:pt>
    <dgm:pt modelId="{3C297B77-BAF4-41E6-9F16-0175DFDC2DC0}" type="sibTrans" cxnId="{BE7AC1BD-0132-4336-A663-3C9DA30929E0}">
      <dgm:prSet/>
      <dgm:spPr/>
      <dgm:t>
        <a:bodyPr/>
        <a:lstStyle/>
        <a:p>
          <a:endParaRPr lang="zh-CN" altLang="en-US"/>
        </a:p>
      </dgm:t>
    </dgm:pt>
    <dgm:pt modelId="{82117513-B1CC-4BE4-9E7F-1CB608ECE0CA}">
      <dgm:prSet phldrT="[文本]"/>
      <dgm:spPr/>
      <dgm:t>
        <a:bodyPr/>
        <a:lstStyle/>
        <a:p>
          <a:r>
            <a:rPr lang="zh-CN" altLang="en-US" dirty="0"/>
            <a:t>家校</a:t>
          </a:r>
          <a:r>
            <a:rPr lang="en-US" altLang="zh-CN" dirty="0"/>
            <a:t/>
          </a:r>
          <a:br>
            <a:rPr lang="en-US" altLang="zh-CN" dirty="0"/>
          </a:br>
          <a:r>
            <a:rPr lang="zh-CN" altLang="en-US" dirty="0"/>
            <a:t>客户端</a:t>
          </a:r>
        </a:p>
      </dgm:t>
    </dgm:pt>
    <dgm:pt modelId="{3C604966-03FF-4EC3-955C-C107973050A9}" type="parTrans" cxnId="{1F94891A-38D5-43AB-A642-2D0E3338AB80}">
      <dgm:prSet/>
      <dgm:spPr/>
      <dgm:t>
        <a:bodyPr/>
        <a:lstStyle/>
        <a:p>
          <a:endParaRPr lang="zh-CN" altLang="en-US"/>
        </a:p>
      </dgm:t>
    </dgm:pt>
    <dgm:pt modelId="{9C01E5C0-BA6D-454E-8267-22067FFB624B}" type="sibTrans" cxnId="{1F94891A-38D5-43AB-A642-2D0E3338AB80}">
      <dgm:prSet/>
      <dgm:spPr/>
      <dgm:t>
        <a:bodyPr/>
        <a:lstStyle/>
        <a:p>
          <a:endParaRPr lang="zh-CN" altLang="en-US"/>
        </a:p>
      </dgm:t>
    </dgm:pt>
    <dgm:pt modelId="{C6293DF5-16DE-4BAE-8D91-45E79871EFB7}">
      <dgm:prSet phldrT="[文本]"/>
      <dgm:spPr/>
      <dgm:t>
        <a:bodyPr/>
        <a:lstStyle/>
        <a:p>
          <a:r>
            <a:rPr lang="zh-CN" altLang="en-US" dirty="0"/>
            <a:t>电子</a:t>
          </a:r>
          <a:r>
            <a:rPr lang="en-US" altLang="zh-CN" dirty="0"/>
            <a:t/>
          </a:r>
          <a:br>
            <a:rPr lang="en-US" altLang="zh-CN" dirty="0"/>
          </a:br>
          <a:r>
            <a:rPr lang="zh-CN" altLang="en-US" dirty="0"/>
            <a:t>班牌</a:t>
          </a:r>
        </a:p>
      </dgm:t>
    </dgm:pt>
    <dgm:pt modelId="{D4F0B3BA-162C-459F-878F-4AD763A32CBB}" type="parTrans" cxnId="{C5E64E0F-BFC2-47E0-9F3D-D5CFDB2FF6F5}">
      <dgm:prSet/>
      <dgm:spPr/>
      <dgm:t>
        <a:bodyPr/>
        <a:lstStyle/>
        <a:p>
          <a:endParaRPr lang="zh-CN" altLang="en-US"/>
        </a:p>
      </dgm:t>
    </dgm:pt>
    <dgm:pt modelId="{B1DC22A7-49AC-4114-A321-48AD4508DD53}" type="sibTrans" cxnId="{C5E64E0F-BFC2-47E0-9F3D-D5CFDB2FF6F5}">
      <dgm:prSet/>
      <dgm:spPr/>
      <dgm:t>
        <a:bodyPr/>
        <a:lstStyle/>
        <a:p>
          <a:endParaRPr lang="zh-CN" altLang="en-US"/>
        </a:p>
      </dgm:t>
    </dgm:pt>
    <dgm:pt modelId="{5950799C-96D0-4C1F-A66E-8EF6976AED8E}">
      <dgm:prSet phldrT="[文本]"/>
      <dgm:spPr/>
      <dgm:t>
        <a:bodyPr/>
        <a:lstStyle/>
        <a:p>
          <a:r>
            <a:rPr lang="zh-CN" altLang="en-US" dirty="0"/>
            <a:t>校园</a:t>
          </a:r>
          <a:r>
            <a:rPr lang="en-US" altLang="zh-CN" dirty="0"/>
            <a:t/>
          </a:r>
          <a:br>
            <a:rPr lang="en-US" altLang="zh-CN" dirty="0"/>
          </a:br>
          <a:r>
            <a:rPr lang="zh-CN" altLang="en-US" dirty="0"/>
            <a:t>大屏</a:t>
          </a:r>
        </a:p>
      </dgm:t>
    </dgm:pt>
    <dgm:pt modelId="{DF16B836-61BC-4AFB-B95A-11546C41A84A}" type="parTrans" cxnId="{6A8DE79E-118E-46EF-83BE-3C1B223E4ADB}">
      <dgm:prSet/>
      <dgm:spPr/>
      <dgm:t>
        <a:bodyPr/>
        <a:lstStyle/>
        <a:p>
          <a:endParaRPr lang="zh-CN" altLang="en-US"/>
        </a:p>
      </dgm:t>
    </dgm:pt>
    <dgm:pt modelId="{97440443-52F4-4959-8E14-64958DF5FFBA}" type="sibTrans" cxnId="{6A8DE79E-118E-46EF-83BE-3C1B223E4ADB}">
      <dgm:prSet/>
      <dgm:spPr/>
      <dgm:t>
        <a:bodyPr/>
        <a:lstStyle/>
        <a:p>
          <a:endParaRPr lang="zh-CN" altLang="en-US"/>
        </a:p>
      </dgm:t>
    </dgm:pt>
    <dgm:pt modelId="{F2ABD0F7-7976-4735-8DBD-007A7532DE2F}" type="pres">
      <dgm:prSet presAssocID="{1A841879-36E5-4019-90EB-867254118B7A}" presName="Name0" presStyleCnt="0">
        <dgm:presLayoutVars>
          <dgm:chMax val="1"/>
          <dgm:dir/>
          <dgm:animLvl val="ctr"/>
          <dgm:resizeHandles val="exact"/>
        </dgm:presLayoutVars>
      </dgm:prSet>
      <dgm:spPr/>
      <dgm:t>
        <a:bodyPr/>
        <a:lstStyle/>
        <a:p>
          <a:endParaRPr lang="zh-CN" altLang="en-US"/>
        </a:p>
      </dgm:t>
    </dgm:pt>
    <dgm:pt modelId="{4EFE2B72-A1F1-4734-8163-8334CA024347}" type="pres">
      <dgm:prSet presAssocID="{56BC7C2D-9C62-4534-B069-6C9186C81D2A}" presName="centerShape" presStyleLbl="node0" presStyleIdx="0" presStyleCnt="1"/>
      <dgm:spPr/>
      <dgm:t>
        <a:bodyPr/>
        <a:lstStyle/>
        <a:p>
          <a:endParaRPr lang="zh-CN" altLang="en-US"/>
        </a:p>
      </dgm:t>
    </dgm:pt>
    <dgm:pt modelId="{E62DEA62-5F80-41C5-ABF9-BF417D896FDC}" type="pres">
      <dgm:prSet presAssocID="{3B5ED388-75E8-425E-B09B-161ED8FFB184}" presName="node" presStyleLbl="node1" presStyleIdx="0" presStyleCnt="6">
        <dgm:presLayoutVars>
          <dgm:bulletEnabled val="1"/>
        </dgm:presLayoutVars>
      </dgm:prSet>
      <dgm:spPr/>
      <dgm:t>
        <a:bodyPr/>
        <a:lstStyle/>
        <a:p>
          <a:endParaRPr lang="zh-CN" altLang="en-US"/>
        </a:p>
      </dgm:t>
    </dgm:pt>
    <dgm:pt modelId="{3118CFC5-C663-4A60-9B28-0C33595389C4}" type="pres">
      <dgm:prSet presAssocID="{3B5ED388-75E8-425E-B09B-161ED8FFB184}" presName="dummy" presStyleCnt="0"/>
      <dgm:spPr/>
    </dgm:pt>
    <dgm:pt modelId="{52DE8F18-77CF-4E37-BF15-E407A086CDD5}" type="pres">
      <dgm:prSet presAssocID="{9325F058-E689-4B99-951C-F80271D1E07F}" presName="sibTrans" presStyleLbl="sibTrans2D1" presStyleIdx="0" presStyleCnt="6"/>
      <dgm:spPr/>
      <dgm:t>
        <a:bodyPr/>
        <a:lstStyle/>
        <a:p>
          <a:endParaRPr lang="zh-CN" altLang="en-US"/>
        </a:p>
      </dgm:t>
    </dgm:pt>
    <dgm:pt modelId="{AC5FC0F5-40F9-4C61-A3B5-DF39B852C996}" type="pres">
      <dgm:prSet presAssocID="{03632607-085D-48F1-B824-617B6F3D33AA}" presName="node" presStyleLbl="node1" presStyleIdx="1" presStyleCnt="6">
        <dgm:presLayoutVars>
          <dgm:bulletEnabled val="1"/>
        </dgm:presLayoutVars>
      </dgm:prSet>
      <dgm:spPr/>
      <dgm:t>
        <a:bodyPr/>
        <a:lstStyle/>
        <a:p>
          <a:endParaRPr lang="zh-CN" altLang="en-US"/>
        </a:p>
      </dgm:t>
    </dgm:pt>
    <dgm:pt modelId="{B497B459-D8D0-4EDE-B8C2-3E3D3A690228}" type="pres">
      <dgm:prSet presAssocID="{03632607-085D-48F1-B824-617B6F3D33AA}" presName="dummy" presStyleCnt="0"/>
      <dgm:spPr/>
    </dgm:pt>
    <dgm:pt modelId="{BB0ADF4F-398D-404C-A5CF-D3CA93791A26}" type="pres">
      <dgm:prSet presAssocID="{58666BF5-D51A-42BE-AECF-9F2CFBEFA209}" presName="sibTrans" presStyleLbl="sibTrans2D1" presStyleIdx="1" presStyleCnt="6"/>
      <dgm:spPr/>
      <dgm:t>
        <a:bodyPr/>
        <a:lstStyle/>
        <a:p>
          <a:endParaRPr lang="zh-CN" altLang="en-US"/>
        </a:p>
      </dgm:t>
    </dgm:pt>
    <dgm:pt modelId="{279C34C3-366A-4F48-8F21-A263C9E2C7CD}" type="pres">
      <dgm:prSet presAssocID="{D9E9BEC3-6DD3-43D5-835F-4FC89FE38ED5}" presName="node" presStyleLbl="node1" presStyleIdx="2" presStyleCnt="6">
        <dgm:presLayoutVars>
          <dgm:bulletEnabled val="1"/>
        </dgm:presLayoutVars>
      </dgm:prSet>
      <dgm:spPr/>
      <dgm:t>
        <a:bodyPr/>
        <a:lstStyle/>
        <a:p>
          <a:endParaRPr lang="zh-CN" altLang="en-US"/>
        </a:p>
      </dgm:t>
    </dgm:pt>
    <dgm:pt modelId="{965B3301-4269-4F1A-971F-00C350F49C90}" type="pres">
      <dgm:prSet presAssocID="{D9E9BEC3-6DD3-43D5-835F-4FC89FE38ED5}" presName="dummy" presStyleCnt="0"/>
      <dgm:spPr/>
    </dgm:pt>
    <dgm:pt modelId="{9D4DF934-FCE6-4E39-811F-CA99A7242A86}" type="pres">
      <dgm:prSet presAssocID="{3C297B77-BAF4-41E6-9F16-0175DFDC2DC0}" presName="sibTrans" presStyleLbl="sibTrans2D1" presStyleIdx="2" presStyleCnt="6"/>
      <dgm:spPr/>
      <dgm:t>
        <a:bodyPr/>
        <a:lstStyle/>
        <a:p>
          <a:endParaRPr lang="zh-CN" altLang="en-US"/>
        </a:p>
      </dgm:t>
    </dgm:pt>
    <dgm:pt modelId="{D0A63A46-67CA-4A11-AB06-7952540BDDC5}" type="pres">
      <dgm:prSet presAssocID="{82117513-B1CC-4BE4-9E7F-1CB608ECE0CA}" presName="node" presStyleLbl="node1" presStyleIdx="3" presStyleCnt="6">
        <dgm:presLayoutVars>
          <dgm:bulletEnabled val="1"/>
        </dgm:presLayoutVars>
      </dgm:prSet>
      <dgm:spPr/>
      <dgm:t>
        <a:bodyPr/>
        <a:lstStyle/>
        <a:p>
          <a:endParaRPr lang="zh-CN" altLang="en-US"/>
        </a:p>
      </dgm:t>
    </dgm:pt>
    <dgm:pt modelId="{1124B958-85AB-496E-9177-1795A18DB470}" type="pres">
      <dgm:prSet presAssocID="{82117513-B1CC-4BE4-9E7F-1CB608ECE0CA}" presName="dummy" presStyleCnt="0"/>
      <dgm:spPr/>
    </dgm:pt>
    <dgm:pt modelId="{F7ACB3F0-00AB-4035-89AA-D53836B6D983}" type="pres">
      <dgm:prSet presAssocID="{9C01E5C0-BA6D-454E-8267-22067FFB624B}" presName="sibTrans" presStyleLbl="sibTrans2D1" presStyleIdx="3" presStyleCnt="6"/>
      <dgm:spPr/>
      <dgm:t>
        <a:bodyPr/>
        <a:lstStyle/>
        <a:p>
          <a:endParaRPr lang="zh-CN" altLang="en-US"/>
        </a:p>
      </dgm:t>
    </dgm:pt>
    <dgm:pt modelId="{FFE01B38-023E-45EA-ADE3-6B2760FAF858}" type="pres">
      <dgm:prSet presAssocID="{C6293DF5-16DE-4BAE-8D91-45E79871EFB7}" presName="node" presStyleLbl="node1" presStyleIdx="4" presStyleCnt="6">
        <dgm:presLayoutVars>
          <dgm:bulletEnabled val="1"/>
        </dgm:presLayoutVars>
      </dgm:prSet>
      <dgm:spPr/>
      <dgm:t>
        <a:bodyPr/>
        <a:lstStyle/>
        <a:p>
          <a:endParaRPr lang="zh-CN" altLang="en-US"/>
        </a:p>
      </dgm:t>
    </dgm:pt>
    <dgm:pt modelId="{7D68D35E-D7F1-4FD3-A086-126EC1B7DC5B}" type="pres">
      <dgm:prSet presAssocID="{C6293DF5-16DE-4BAE-8D91-45E79871EFB7}" presName="dummy" presStyleCnt="0"/>
      <dgm:spPr/>
    </dgm:pt>
    <dgm:pt modelId="{6D9CB429-D181-45FE-9EAA-68AF8EEB172A}" type="pres">
      <dgm:prSet presAssocID="{B1DC22A7-49AC-4114-A321-48AD4508DD53}" presName="sibTrans" presStyleLbl="sibTrans2D1" presStyleIdx="4" presStyleCnt="6"/>
      <dgm:spPr/>
      <dgm:t>
        <a:bodyPr/>
        <a:lstStyle/>
        <a:p>
          <a:endParaRPr lang="zh-CN" altLang="en-US"/>
        </a:p>
      </dgm:t>
    </dgm:pt>
    <dgm:pt modelId="{5FE55D3C-B0CA-43E7-8E0C-21662611EED2}" type="pres">
      <dgm:prSet presAssocID="{5950799C-96D0-4C1F-A66E-8EF6976AED8E}" presName="node" presStyleLbl="node1" presStyleIdx="5" presStyleCnt="6">
        <dgm:presLayoutVars>
          <dgm:bulletEnabled val="1"/>
        </dgm:presLayoutVars>
      </dgm:prSet>
      <dgm:spPr/>
      <dgm:t>
        <a:bodyPr/>
        <a:lstStyle/>
        <a:p>
          <a:endParaRPr lang="zh-CN" altLang="en-US"/>
        </a:p>
      </dgm:t>
    </dgm:pt>
    <dgm:pt modelId="{B541B5AB-E6F8-401A-859A-0EB0B96F74AA}" type="pres">
      <dgm:prSet presAssocID="{5950799C-96D0-4C1F-A66E-8EF6976AED8E}" presName="dummy" presStyleCnt="0"/>
      <dgm:spPr/>
    </dgm:pt>
    <dgm:pt modelId="{4773B4FA-4F34-407A-9C19-E8AAE692D109}" type="pres">
      <dgm:prSet presAssocID="{97440443-52F4-4959-8E14-64958DF5FFBA}" presName="sibTrans" presStyleLbl="sibTrans2D1" presStyleIdx="5" presStyleCnt="6"/>
      <dgm:spPr/>
      <dgm:t>
        <a:bodyPr/>
        <a:lstStyle/>
        <a:p>
          <a:endParaRPr lang="zh-CN" altLang="en-US"/>
        </a:p>
      </dgm:t>
    </dgm:pt>
  </dgm:ptLst>
  <dgm:cxnLst>
    <dgm:cxn modelId="{B2E49D8A-DB2E-4959-B1A5-3CBAA742316D}" type="presOf" srcId="{3B5ED388-75E8-425E-B09B-161ED8FFB184}" destId="{E62DEA62-5F80-41C5-ABF9-BF417D896FDC}" srcOrd="0" destOrd="0" presId="urn:microsoft.com/office/officeart/2005/8/layout/radial6"/>
    <dgm:cxn modelId="{2189E227-77D5-475D-A8D8-F239D31B4BAA}" type="presOf" srcId="{82117513-B1CC-4BE4-9E7F-1CB608ECE0CA}" destId="{D0A63A46-67CA-4A11-AB06-7952540BDDC5}" srcOrd="0" destOrd="0" presId="urn:microsoft.com/office/officeart/2005/8/layout/radial6"/>
    <dgm:cxn modelId="{9C922F48-DB0C-4899-906A-D0884D774DD8}" type="presOf" srcId="{9C01E5C0-BA6D-454E-8267-22067FFB624B}" destId="{F7ACB3F0-00AB-4035-89AA-D53836B6D983}" srcOrd="0" destOrd="0" presId="urn:microsoft.com/office/officeart/2005/8/layout/radial6"/>
    <dgm:cxn modelId="{9ABCBF07-AD20-4596-93BC-62F1DD6B03BF}" type="presOf" srcId="{3C297B77-BAF4-41E6-9F16-0175DFDC2DC0}" destId="{9D4DF934-FCE6-4E39-811F-CA99A7242A86}" srcOrd="0" destOrd="0" presId="urn:microsoft.com/office/officeart/2005/8/layout/radial6"/>
    <dgm:cxn modelId="{0E1622BB-548B-4DAA-90B6-1977AABAED5B}" type="presOf" srcId="{58666BF5-D51A-42BE-AECF-9F2CFBEFA209}" destId="{BB0ADF4F-398D-404C-A5CF-D3CA93791A26}" srcOrd="0" destOrd="0" presId="urn:microsoft.com/office/officeart/2005/8/layout/radial6"/>
    <dgm:cxn modelId="{1F94891A-38D5-43AB-A642-2D0E3338AB80}" srcId="{56BC7C2D-9C62-4534-B069-6C9186C81D2A}" destId="{82117513-B1CC-4BE4-9E7F-1CB608ECE0CA}" srcOrd="3" destOrd="0" parTransId="{3C604966-03FF-4EC3-955C-C107973050A9}" sibTransId="{9C01E5C0-BA6D-454E-8267-22067FFB624B}"/>
    <dgm:cxn modelId="{2F8DC023-DC84-4D20-BC64-E2721E854FE1}" type="presOf" srcId="{56BC7C2D-9C62-4534-B069-6C9186C81D2A}" destId="{4EFE2B72-A1F1-4734-8163-8334CA024347}" srcOrd="0" destOrd="0" presId="urn:microsoft.com/office/officeart/2005/8/layout/radial6"/>
    <dgm:cxn modelId="{6A8DE79E-118E-46EF-83BE-3C1B223E4ADB}" srcId="{56BC7C2D-9C62-4534-B069-6C9186C81D2A}" destId="{5950799C-96D0-4C1F-A66E-8EF6976AED8E}" srcOrd="5" destOrd="0" parTransId="{DF16B836-61BC-4AFB-B95A-11546C41A84A}" sibTransId="{97440443-52F4-4959-8E14-64958DF5FFBA}"/>
    <dgm:cxn modelId="{7883E0A9-BB83-4CAC-B2C9-A44E0FA3FD03}" type="presOf" srcId="{5950799C-96D0-4C1F-A66E-8EF6976AED8E}" destId="{5FE55D3C-B0CA-43E7-8E0C-21662611EED2}" srcOrd="0" destOrd="0" presId="urn:microsoft.com/office/officeart/2005/8/layout/radial6"/>
    <dgm:cxn modelId="{BE7AC1BD-0132-4336-A663-3C9DA30929E0}" srcId="{56BC7C2D-9C62-4534-B069-6C9186C81D2A}" destId="{D9E9BEC3-6DD3-43D5-835F-4FC89FE38ED5}" srcOrd="2" destOrd="0" parTransId="{98D934CC-E2E7-4CB0-88C3-FBCE2C096A5B}" sibTransId="{3C297B77-BAF4-41E6-9F16-0175DFDC2DC0}"/>
    <dgm:cxn modelId="{F3427A5D-9962-4932-B392-EC23F4F4D1B9}" srcId="{56BC7C2D-9C62-4534-B069-6C9186C81D2A}" destId="{03632607-085D-48F1-B824-617B6F3D33AA}" srcOrd="1" destOrd="0" parTransId="{08949127-5225-4845-8C2E-63D3F9A6368C}" sibTransId="{58666BF5-D51A-42BE-AECF-9F2CFBEFA209}"/>
    <dgm:cxn modelId="{D748CB08-029B-4F34-B0EC-0F07708CF83F}" type="presOf" srcId="{9325F058-E689-4B99-951C-F80271D1E07F}" destId="{52DE8F18-77CF-4E37-BF15-E407A086CDD5}" srcOrd="0" destOrd="0" presId="urn:microsoft.com/office/officeart/2005/8/layout/radial6"/>
    <dgm:cxn modelId="{C5E64E0F-BFC2-47E0-9F3D-D5CFDB2FF6F5}" srcId="{56BC7C2D-9C62-4534-B069-6C9186C81D2A}" destId="{C6293DF5-16DE-4BAE-8D91-45E79871EFB7}" srcOrd="4" destOrd="0" parTransId="{D4F0B3BA-162C-459F-878F-4AD763A32CBB}" sibTransId="{B1DC22A7-49AC-4114-A321-48AD4508DD53}"/>
    <dgm:cxn modelId="{6C64EA07-E998-4044-9395-62DDC9158D60}" srcId="{56BC7C2D-9C62-4534-B069-6C9186C81D2A}" destId="{3B5ED388-75E8-425E-B09B-161ED8FFB184}" srcOrd="0" destOrd="0" parTransId="{88A97D3A-7BD0-46D1-AE2B-C8B9270D12CE}" sibTransId="{9325F058-E689-4B99-951C-F80271D1E07F}"/>
    <dgm:cxn modelId="{E474E11B-A87B-4EF8-BB22-2A427D98DFEA}" type="presOf" srcId="{B1DC22A7-49AC-4114-A321-48AD4508DD53}" destId="{6D9CB429-D181-45FE-9EAA-68AF8EEB172A}" srcOrd="0" destOrd="0" presId="urn:microsoft.com/office/officeart/2005/8/layout/radial6"/>
    <dgm:cxn modelId="{7BC33A56-AB87-4647-8A02-2C59AB510F85}" type="presOf" srcId="{D9E9BEC3-6DD3-43D5-835F-4FC89FE38ED5}" destId="{279C34C3-366A-4F48-8F21-A263C9E2C7CD}" srcOrd="0" destOrd="0" presId="urn:microsoft.com/office/officeart/2005/8/layout/radial6"/>
    <dgm:cxn modelId="{300132A2-DAE1-4BC2-AB68-EFEDD384DAF5}" type="presOf" srcId="{C6293DF5-16DE-4BAE-8D91-45E79871EFB7}" destId="{FFE01B38-023E-45EA-ADE3-6B2760FAF858}" srcOrd="0" destOrd="0" presId="urn:microsoft.com/office/officeart/2005/8/layout/radial6"/>
    <dgm:cxn modelId="{988D2D7C-82D0-472B-9417-F5A3B2EC7219}" type="presOf" srcId="{1A841879-36E5-4019-90EB-867254118B7A}" destId="{F2ABD0F7-7976-4735-8DBD-007A7532DE2F}" srcOrd="0" destOrd="0" presId="urn:microsoft.com/office/officeart/2005/8/layout/radial6"/>
    <dgm:cxn modelId="{F8E816B8-F15C-4362-A682-6888B0124DBC}" type="presOf" srcId="{97440443-52F4-4959-8E14-64958DF5FFBA}" destId="{4773B4FA-4F34-407A-9C19-E8AAE692D109}" srcOrd="0" destOrd="0" presId="urn:microsoft.com/office/officeart/2005/8/layout/radial6"/>
    <dgm:cxn modelId="{07760940-A4BF-407C-9A5F-843DD14E6A13}" srcId="{1A841879-36E5-4019-90EB-867254118B7A}" destId="{56BC7C2D-9C62-4534-B069-6C9186C81D2A}" srcOrd="0" destOrd="0" parTransId="{F558C84C-6279-41E1-A7BD-A6C4BD1A0123}" sibTransId="{0E05CBE2-939E-4885-9134-C73ED5F120C3}"/>
    <dgm:cxn modelId="{6DE02C63-85EE-409C-9939-51197A9394F6}" type="presOf" srcId="{03632607-085D-48F1-B824-617B6F3D33AA}" destId="{AC5FC0F5-40F9-4C61-A3B5-DF39B852C996}" srcOrd="0" destOrd="0" presId="urn:microsoft.com/office/officeart/2005/8/layout/radial6"/>
    <dgm:cxn modelId="{2673D391-6E79-41F3-B613-324D9A9E7AC8}" type="presParOf" srcId="{F2ABD0F7-7976-4735-8DBD-007A7532DE2F}" destId="{4EFE2B72-A1F1-4734-8163-8334CA024347}" srcOrd="0" destOrd="0" presId="urn:microsoft.com/office/officeart/2005/8/layout/radial6"/>
    <dgm:cxn modelId="{3C14DC30-EF95-4318-BC9B-22FE2A1105BC}" type="presParOf" srcId="{F2ABD0F7-7976-4735-8DBD-007A7532DE2F}" destId="{E62DEA62-5F80-41C5-ABF9-BF417D896FDC}" srcOrd="1" destOrd="0" presId="urn:microsoft.com/office/officeart/2005/8/layout/radial6"/>
    <dgm:cxn modelId="{32CD2EB4-1650-4334-B79D-F1DC495CE59D}" type="presParOf" srcId="{F2ABD0F7-7976-4735-8DBD-007A7532DE2F}" destId="{3118CFC5-C663-4A60-9B28-0C33595389C4}" srcOrd="2" destOrd="0" presId="urn:microsoft.com/office/officeart/2005/8/layout/radial6"/>
    <dgm:cxn modelId="{40DF564E-631E-42B0-9CE1-2FE7B350BC12}" type="presParOf" srcId="{F2ABD0F7-7976-4735-8DBD-007A7532DE2F}" destId="{52DE8F18-77CF-4E37-BF15-E407A086CDD5}" srcOrd="3" destOrd="0" presId="urn:microsoft.com/office/officeart/2005/8/layout/radial6"/>
    <dgm:cxn modelId="{116231DC-7B54-4B34-9DA8-A3D8B8C3C8E7}" type="presParOf" srcId="{F2ABD0F7-7976-4735-8DBD-007A7532DE2F}" destId="{AC5FC0F5-40F9-4C61-A3B5-DF39B852C996}" srcOrd="4" destOrd="0" presId="urn:microsoft.com/office/officeart/2005/8/layout/radial6"/>
    <dgm:cxn modelId="{579DB856-B0DA-466C-9021-861BC714F0A7}" type="presParOf" srcId="{F2ABD0F7-7976-4735-8DBD-007A7532DE2F}" destId="{B497B459-D8D0-4EDE-B8C2-3E3D3A690228}" srcOrd="5" destOrd="0" presId="urn:microsoft.com/office/officeart/2005/8/layout/radial6"/>
    <dgm:cxn modelId="{A06A427C-EDF3-49CC-BB38-68D9E94E43A8}" type="presParOf" srcId="{F2ABD0F7-7976-4735-8DBD-007A7532DE2F}" destId="{BB0ADF4F-398D-404C-A5CF-D3CA93791A26}" srcOrd="6" destOrd="0" presId="urn:microsoft.com/office/officeart/2005/8/layout/radial6"/>
    <dgm:cxn modelId="{56F5E234-DBDD-4777-93AC-13AC93140B95}" type="presParOf" srcId="{F2ABD0F7-7976-4735-8DBD-007A7532DE2F}" destId="{279C34C3-366A-4F48-8F21-A263C9E2C7CD}" srcOrd="7" destOrd="0" presId="urn:microsoft.com/office/officeart/2005/8/layout/radial6"/>
    <dgm:cxn modelId="{E8162F30-B79D-4774-8824-31BF806B8A8D}" type="presParOf" srcId="{F2ABD0F7-7976-4735-8DBD-007A7532DE2F}" destId="{965B3301-4269-4F1A-971F-00C350F49C90}" srcOrd="8" destOrd="0" presId="urn:microsoft.com/office/officeart/2005/8/layout/radial6"/>
    <dgm:cxn modelId="{3078C08B-0F50-4BED-BFCE-66BFC80AEC30}" type="presParOf" srcId="{F2ABD0F7-7976-4735-8DBD-007A7532DE2F}" destId="{9D4DF934-FCE6-4E39-811F-CA99A7242A86}" srcOrd="9" destOrd="0" presId="urn:microsoft.com/office/officeart/2005/8/layout/radial6"/>
    <dgm:cxn modelId="{C5157DE3-4EBA-4699-BEC0-C8EE50122F16}" type="presParOf" srcId="{F2ABD0F7-7976-4735-8DBD-007A7532DE2F}" destId="{D0A63A46-67CA-4A11-AB06-7952540BDDC5}" srcOrd="10" destOrd="0" presId="urn:microsoft.com/office/officeart/2005/8/layout/radial6"/>
    <dgm:cxn modelId="{35EC1242-0F13-48DA-A190-BBC30B948F27}" type="presParOf" srcId="{F2ABD0F7-7976-4735-8DBD-007A7532DE2F}" destId="{1124B958-85AB-496E-9177-1795A18DB470}" srcOrd="11" destOrd="0" presId="urn:microsoft.com/office/officeart/2005/8/layout/radial6"/>
    <dgm:cxn modelId="{8FF27907-7FAD-4E1C-9F6C-28362EF0D4B8}" type="presParOf" srcId="{F2ABD0F7-7976-4735-8DBD-007A7532DE2F}" destId="{F7ACB3F0-00AB-4035-89AA-D53836B6D983}" srcOrd="12" destOrd="0" presId="urn:microsoft.com/office/officeart/2005/8/layout/radial6"/>
    <dgm:cxn modelId="{93599140-9F85-441F-8F21-7D949A36EDEA}" type="presParOf" srcId="{F2ABD0F7-7976-4735-8DBD-007A7532DE2F}" destId="{FFE01B38-023E-45EA-ADE3-6B2760FAF858}" srcOrd="13" destOrd="0" presId="urn:microsoft.com/office/officeart/2005/8/layout/radial6"/>
    <dgm:cxn modelId="{F9C3DF8A-C638-4E2F-ACE3-A48BEB685860}" type="presParOf" srcId="{F2ABD0F7-7976-4735-8DBD-007A7532DE2F}" destId="{7D68D35E-D7F1-4FD3-A086-126EC1B7DC5B}" srcOrd="14" destOrd="0" presId="urn:microsoft.com/office/officeart/2005/8/layout/radial6"/>
    <dgm:cxn modelId="{81C1F8DA-53CC-444E-BAAB-FB600DD3B1C2}" type="presParOf" srcId="{F2ABD0F7-7976-4735-8DBD-007A7532DE2F}" destId="{6D9CB429-D181-45FE-9EAA-68AF8EEB172A}" srcOrd="15" destOrd="0" presId="urn:microsoft.com/office/officeart/2005/8/layout/radial6"/>
    <dgm:cxn modelId="{6B421043-026B-4808-81B7-D7EDF5794E4C}" type="presParOf" srcId="{F2ABD0F7-7976-4735-8DBD-007A7532DE2F}" destId="{5FE55D3C-B0CA-43E7-8E0C-21662611EED2}" srcOrd="16" destOrd="0" presId="urn:microsoft.com/office/officeart/2005/8/layout/radial6"/>
    <dgm:cxn modelId="{E1857364-31D6-4218-A06D-67837C0DD8BE}" type="presParOf" srcId="{F2ABD0F7-7976-4735-8DBD-007A7532DE2F}" destId="{B541B5AB-E6F8-401A-859A-0EB0B96F74AA}" srcOrd="17" destOrd="0" presId="urn:microsoft.com/office/officeart/2005/8/layout/radial6"/>
    <dgm:cxn modelId="{4F3406AC-2CD5-494E-94AC-93200E502C78}" type="presParOf" srcId="{F2ABD0F7-7976-4735-8DBD-007A7532DE2F}" destId="{4773B4FA-4F34-407A-9C19-E8AAE692D109}" srcOrd="18"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3B4FA-4F34-407A-9C19-E8AAE692D109}">
      <dsp:nvSpPr>
        <dsp:cNvPr id="0" name=""/>
        <dsp:cNvSpPr/>
      </dsp:nvSpPr>
      <dsp:spPr>
        <a:xfrm>
          <a:off x="1967034" y="612368"/>
          <a:ext cx="4193930" cy="4193930"/>
        </a:xfrm>
        <a:prstGeom prst="blockArc">
          <a:avLst>
            <a:gd name="adj1" fmla="val 12600000"/>
            <a:gd name="adj2" fmla="val 16200000"/>
            <a:gd name="adj3" fmla="val 452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D9CB429-D181-45FE-9EAA-68AF8EEB172A}">
      <dsp:nvSpPr>
        <dsp:cNvPr id="0" name=""/>
        <dsp:cNvSpPr/>
      </dsp:nvSpPr>
      <dsp:spPr>
        <a:xfrm>
          <a:off x="1967034" y="612368"/>
          <a:ext cx="4193930" cy="4193930"/>
        </a:xfrm>
        <a:prstGeom prst="blockArc">
          <a:avLst>
            <a:gd name="adj1" fmla="val 9000000"/>
            <a:gd name="adj2" fmla="val 12600000"/>
            <a:gd name="adj3" fmla="val 4521"/>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7ACB3F0-00AB-4035-89AA-D53836B6D983}">
      <dsp:nvSpPr>
        <dsp:cNvPr id="0" name=""/>
        <dsp:cNvSpPr/>
      </dsp:nvSpPr>
      <dsp:spPr>
        <a:xfrm>
          <a:off x="1967034" y="612368"/>
          <a:ext cx="4193930" cy="4193930"/>
        </a:xfrm>
        <a:prstGeom prst="blockArc">
          <a:avLst>
            <a:gd name="adj1" fmla="val 5400000"/>
            <a:gd name="adj2" fmla="val 9000000"/>
            <a:gd name="adj3" fmla="val 4521"/>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D4DF934-FCE6-4E39-811F-CA99A7242A86}">
      <dsp:nvSpPr>
        <dsp:cNvPr id="0" name=""/>
        <dsp:cNvSpPr/>
      </dsp:nvSpPr>
      <dsp:spPr>
        <a:xfrm>
          <a:off x="1967034" y="612368"/>
          <a:ext cx="4193930" cy="4193930"/>
        </a:xfrm>
        <a:prstGeom prst="blockArc">
          <a:avLst>
            <a:gd name="adj1" fmla="val 1800000"/>
            <a:gd name="adj2" fmla="val 5400000"/>
            <a:gd name="adj3" fmla="val 4521"/>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B0ADF4F-398D-404C-A5CF-D3CA93791A26}">
      <dsp:nvSpPr>
        <dsp:cNvPr id="0" name=""/>
        <dsp:cNvSpPr/>
      </dsp:nvSpPr>
      <dsp:spPr>
        <a:xfrm>
          <a:off x="1967034" y="612368"/>
          <a:ext cx="4193930" cy="4193930"/>
        </a:xfrm>
        <a:prstGeom prst="blockArc">
          <a:avLst>
            <a:gd name="adj1" fmla="val 19800000"/>
            <a:gd name="adj2" fmla="val 1800000"/>
            <a:gd name="adj3" fmla="val 4521"/>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2DE8F18-77CF-4E37-BF15-E407A086CDD5}">
      <dsp:nvSpPr>
        <dsp:cNvPr id="0" name=""/>
        <dsp:cNvSpPr/>
      </dsp:nvSpPr>
      <dsp:spPr>
        <a:xfrm>
          <a:off x="1967034" y="612368"/>
          <a:ext cx="4193930" cy="4193930"/>
        </a:xfrm>
        <a:prstGeom prst="blockArc">
          <a:avLst>
            <a:gd name="adj1" fmla="val 16200000"/>
            <a:gd name="adj2" fmla="val 19800000"/>
            <a:gd name="adj3" fmla="val 452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EFE2B72-A1F1-4734-8163-8334CA024347}">
      <dsp:nvSpPr>
        <dsp:cNvPr id="0" name=""/>
        <dsp:cNvSpPr/>
      </dsp:nvSpPr>
      <dsp:spPr>
        <a:xfrm>
          <a:off x="3123406" y="1768739"/>
          <a:ext cx="1881187" cy="188118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r>
            <a:rPr lang="zh-CN" altLang="en-US" sz="3100" kern="1200" dirty="0"/>
            <a:t>多端</a:t>
          </a:r>
          <a:r>
            <a:rPr lang="en-US" altLang="zh-CN" sz="3100" kern="1200" dirty="0"/>
            <a:t/>
          </a:r>
          <a:br>
            <a:rPr lang="en-US" altLang="zh-CN" sz="3100" kern="1200" dirty="0"/>
          </a:br>
          <a:r>
            <a:rPr lang="zh-CN" altLang="en-US" sz="3100" kern="1200" dirty="0"/>
            <a:t>服务</a:t>
          </a:r>
        </a:p>
      </dsp:txBody>
      <dsp:txXfrm>
        <a:off x="3398899" y="2044232"/>
        <a:ext cx="1330201" cy="1330201"/>
      </dsp:txXfrm>
    </dsp:sp>
    <dsp:sp modelId="{E62DEA62-5F80-41C5-ABF9-BF417D896FDC}">
      <dsp:nvSpPr>
        <dsp:cNvPr id="0" name=""/>
        <dsp:cNvSpPr/>
      </dsp:nvSpPr>
      <dsp:spPr>
        <a:xfrm>
          <a:off x="3405584" y="1358"/>
          <a:ext cx="1316831" cy="1316831"/>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zh-CN" altLang="en-US" sz="2200" kern="1200" dirty="0"/>
            <a:t>教师</a:t>
          </a:r>
          <a:r>
            <a:rPr lang="en-US" altLang="zh-CN" sz="2200" kern="1200" dirty="0"/>
            <a:t/>
          </a:r>
          <a:br>
            <a:rPr lang="en-US" altLang="zh-CN" sz="2200" kern="1200" dirty="0"/>
          </a:br>
          <a:r>
            <a:rPr lang="zh-CN" altLang="en-US" sz="2200" kern="1200" dirty="0"/>
            <a:t>电脑</a:t>
          </a:r>
        </a:p>
      </dsp:txBody>
      <dsp:txXfrm>
        <a:off x="3598429" y="194203"/>
        <a:ext cx="931141" cy="931141"/>
      </dsp:txXfrm>
    </dsp:sp>
    <dsp:sp modelId="{AC5FC0F5-40F9-4C61-A3B5-DF39B852C996}">
      <dsp:nvSpPr>
        <dsp:cNvPr id="0" name=""/>
        <dsp:cNvSpPr/>
      </dsp:nvSpPr>
      <dsp:spPr>
        <a:xfrm>
          <a:off x="5180554" y="1026138"/>
          <a:ext cx="1316831" cy="1316831"/>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zh-CN" altLang="en-US" sz="2200" kern="1200" dirty="0"/>
            <a:t>学生</a:t>
          </a:r>
          <a:r>
            <a:rPr lang="en-US" altLang="zh-CN" sz="2200" kern="1200" dirty="0"/>
            <a:t/>
          </a:r>
          <a:br>
            <a:rPr lang="en-US" altLang="zh-CN" sz="2200" kern="1200" dirty="0"/>
          </a:br>
          <a:r>
            <a:rPr lang="zh-CN" altLang="en-US" sz="2200" kern="1200" dirty="0"/>
            <a:t>电脑</a:t>
          </a:r>
        </a:p>
      </dsp:txBody>
      <dsp:txXfrm>
        <a:off x="5373399" y="1218983"/>
        <a:ext cx="931141" cy="931141"/>
      </dsp:txXfrm>
    </dsp:sp>
    <dsp:sp modelId="{279C34C3-366A-4F48-8F21-A263C9E2C7CD}">
      <dsp:nvSpPr>
        <dsp:cNvPr id="0" name=""/>
        <dsp:cNvSpPr/>
      </dsp:nvSpPr>
      <dsp:spPr>
        <a:xfrm>
          <a:off x="5180554" y="3075697"/>
          <a:ext cx="1316831" cy="1316831"/>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zh-CN" altLang="en-US" sz="2200" kern="1200" dirty="0"/>
            <a:t>电子</a:t>
          </a:r>
          <a:r>
            <a:rPr lang="en-US" altLang="zh-CN" sz="2200" kern="1200" dirty="0"/>
            <a:t/>
          </a:r>
          <a:br>
            <a:rPr lang="en-US" altLang="zh-CN" sz="2200" kern="1200" dirty="0"/>
          </a:br>
          <a:r>
            <a:rPr lang="zh-CN" altLang="en-US" sz="2200" kern="1200" dirty="0"/>
            <a:t>书包</a:t>
          </a:r>
        </a:p>
      </dsp:txBody>
      <dsp:txXfrm>
        <a:off x="5373399" y="3268542"/>
        <a:ext cx="931141" cy="931141"/>
      </dsp:txXfrm>
    </dsp:sp>
    <dsp:sp modelId="{D0A63A46-67CA-4A11-AB06-7952540BDDC5}">
      <dsp:nvSpPr>
        <dsp:cNvPr id="0" name=""/>
        <dsp:cNvSpPr/>
      </dsp:nvSpPr>
      <dsp:spPr>
        <a:xfrm>
          <a:off x="3405584" y="4100477"/>
          <a:ext cx="1316831" cy="1316831"/>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zh-CN" altLang="en-US" sz="2200" kern="1200" dirty="0"/>
            <a:t>家校</a:t>
          </a:r>
          <a:r>
            <a:rPr lang="en-US" altLang="zh-CN" sz="2200" kern="1200" dirty="0"/>
            <a:t/>
          </a:r>
          <a:br>
            <a:rPr lang="en-US" altLang="zh-CN" sz="2200" kern="1200" dirty="0"/>
          </a:br>
          <a:r>
            <a:rPr lang="zh-CN" altLang="en-US" sz="2200" kern="1200" dirty="0"/>
            <a:t>客户端</a:t>
          </a:r>
        </a:p>
      </dsp:txBody>
      <dsp:txXfrm>
        <a:off x="3598429" y="4293322"/>
        <a:ext cx="931141" cy="931141"/>
      </dsp:txXfrm>
    </dsp:sp>
    <dsp:sp modelId="{FFE01B38-023E-45EA-ADE3-6B2760FAF858}">
      <dsp:nvSpPr>
        <dsp:cNvPr id="0" name=""/>
        <dsp:cNvSpPr/>
      </dsp:nvSpPr>
      <dsp:spPr>
        <a:xfrm>
          <a:off x="1630613" y="3075697"/>
          <a:ext cx="1316831" cy="131683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zh-CN" altLang="en-US" sz="2200" kern="1200" dirty="0"/>
            <a:t>电子</a:t>
          </a:r>
          <a:r>
            <a:rPr lang="en-US" altLang="zh-CN" sz="2200" kern="1200" dirty="0"/>
            <a:t/>
          </a:r>
          <a:br>
            <a:rPr lang="en-US" altLang="zh-CN" sz="2200" kern="1200" dirty="0"/>
          </a:br>
          <a:r>
            <a:rPr lang="zh-CN" altLang="en-US" sz="2200" kern="1200" dirty="0"/>
            <a:t>班牌</a:t>
          </a:r>
        </a:p>
      </dsp:txBody>
      <dsp:txXfrm>
        <a:off x="1823458" y="3268542"/>
        <a:ext cx="931141" cy="931141"/>
      </dsp:txXfrm>
    </dsp:sp>
    <dsp:sp modelId="{5FE55D3C-B0CA-43E7-8E0C-21662611EED2}">
      <dsp:nvSpPr>
        <dsp:cNvPr id="0" name=""/>
        <dsp:cNvSpPr/>
      </dsp:nvSpPr>
      <dsp:spPr>
        <a:xfrm>
          <a:off x="1630613" y="1026138"/>
          <a:ext cx="1316831" cy="1316831"/>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zh-CN" altLang="en-US" sz="2200" kern="1200" dirty="0"/>
            <a:t>校园</a:t>
          </a:r>
          <a:r>
            <a:rPr lang="en-US" altLang="zh-CN" sz="2200" kern="1200" dirty="0"/>
            <a:t/>
          </a:r>
          <a:br>
            <a:rPr lang="en-US" altLang="zh-CN" sz="2200" kern="1200" dirty="0"/>
          </a:br>
          <a:r>
            <a:rPr lang="zh-CN" altLang="en-US" sz="2200" kern="1200" dirty="0"/>
            <a:t>大屏</a:t>
          </a:r>
        </a:p>
      </dsp:txBody>
      <dsp:txXfrm>
        <a:off x="1823458" y="1218983"/>
        <a:ext cx="931141" cy="931141"/>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F16EC-F1C1-4D12-813A-E31D5CEC4F38}" type="datetimeFigureOut">
              <a:rPr lang="zh-CN" altLang="en-US" smtClean="0"/>
              <a:t>2017/5/31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60266-8DB7-4755-BEFD-74C3EEDBEAD4}" type="slidenum">
              <a:rPr lang="zh-CN" altLang="en-US" smtClean="0"/>
              <a:t>‹#›</a:t>
            </a:fld>
            <a:endParaRPr lang="zh-CN" altLang="en-US"/>
          </a:p>
        </p:txBody>
      </p:sp>
    </p:spTree>
    <p:extLst>
      <p:ext uri="{BB962C8B-B14F-4D97-AF65-F5344CB8AC3E}">
        <p14:creationId xmlns:p14="http://schemas.microsoft.com/office/powerpoint/2010/main" val="2377924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t>各位领导老师大家好，现在请允许我和诸位领导们一起探讨下烽火立云在帮助学校进行信息化建设过程中遇到的问题与解决办法</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3765" rtl="0" eaLnBrk="1" latinLnBrk="0" hangingPunct="1">
              <a:spcBef>
                <a:spcPts val="0"/>
              </a:spcBef>
              <a:spcAft>
                <a:spcPts val="0"/>
              </a:spcAft>
              <a:buClrTx/>
              <a:buSzTx/>
              <a:buFontTx/>
              <a:buNone/>
              <a:defRPr/>
            </a:pPr>
            <a:fld id="{27660266-8DB7-4755-BEFD-74C3EEDBEAD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59443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建设常态化录播教室，可以实现教师自动跟踪、学生实时定位，自动音画同步，自动视频编码，不仅可以打造精品课程，还能实现“专递课堂”</a:t>
            </a:r>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10</a:t>
            </a:fld>
            <a:endParaRPr lang="zh-CN" altLang="en-US"/>
          </a:p>
        </p:txBody>
      </p:sp>
    </p:spTree>
    <p:extLst>
      <p:ext uri="{BB962C8B-B14F-4D97-AF65-F5344CB8AC3E}">
        <p14:creationId xmlns:p14="http://schemas.microsoft.com/office/powerpoint/2010/main" val="1570486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兴建创客空间、未来教室、数字实验室，引入</a:t>
            </a:r>
            <a:r>
              <a:rPr lang="en-US" altLang="zh-CN" sz="1200" kern="1200" dirty="0" smtClean="0">
                <a:solidFill>
                  <a:schemeClr val="tx1"/>
                </a:solidFill>
                <a:effectLst/>
                <a:latin typeface="+mn-lt"/>
                <a:ea typeface="+mn-ea"/>
                <a:cs typeface="+mn-cs"/>
              </a:rPr>
              <a:t>3D</a:t>
            </a:r>
            <a:r>
              <a:rPr lang="zh-CN" altLang="en-US" sz="1200" kern="1200" dirty="0" smtClean="0">
                <a:solidFill>
                  <a:schemeClr val="tx1"/>
                </a:solidFill>
                <a:effectLst/>
                <a:latin typeface="+mn-lt"/>
                <a:ea typeface="+mn-ea"/>
                <a:cs typeface="+mn-cs"/>
              </a:rPr>
              <a:t>打印，激光雕刻等最新技术，不仅去拓展学生的思维，锻炼学生的动手能力、培养学习兴趣，还能帮助教师设计自己的创客课程，</a:t>
            </a:r>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11</a:t>
            </a:fld>
            <a:endParaRPr lang="zh-CN" altLang="en-US"/>
          </a:p>
        </p:txBody>
      </p:sp>
    </p:spTree>
    <p:extLst>
      <p:ext uri="{BB962C8B-B14F-4D97-AF65-F5344CB8AC3E}">
        <p14:creationId xmlns:p14="http://schemas.microsoft.com/office/powerpoint/2010/main" val="36567001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利用校园一卡通实现身份识别、校内消费结算 ，提供有效的管理手段</a:t>
            </a:r>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12</a:t>
            </a:fld>
            <a:endParaRPr lang="zh-CN" altLang="en-US"/>
          </a:p>
        </p:txBody>
      </p:sp>
    </p:spTree>
    <p:extLst>
      <p:ext uri="{BB962C8B-B14F-4D97-AF65-F5344CB8AC3E}">
        <p14:creationId xmlns:p14="http://schemas.microsoft.com/office/powerpoint/2010/main" val="715318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统一集成门禁、巡更、监控等安全设备，可以建设起平安校园综合安防监控系统，为学校提供全方位、科学的综合管理措施，保障学校教学环境的安全。</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13</a:t>
            </a:fld>
            <a:endParaRPr lang="zh-CN" altLang="en-US"/>
          </a:p>
        </p:txBody>
      </p:sp>
    </p:spTree>
    <p:extLst>
      <p:ext uri="{BB962C8B-B14F-4D97-AF65-F5344CB8AC3E}">
        <p14:creationId xmlns:p14="http://schemas.microsoft.com/office/powerpoint/2010/main" val="33641429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数字资源</a:t>
            </a:r>
            <a:r>
              <a:rPr lang="zh-CN" altLang="en-US" sz="1200" kern="1200" dirty="0" smtClean="0">
                <a:solidFill>
                  <a:schemeClr val="tx1"/>
                </a:solidFill>
                <a:effectLst/>
                <a:latin typeface="+mn-lt"/>
                <a:ea typeface="+mn-ea"/>
                <a:cs typeface="+mn-cs"/>
              </a:rPr>
              <a:t>建设</a:t>
            </a:r>
            <a:r>
              <a:rPr lang="zh-CN" altLang="zh-CN" sz="1200" kern="1200" dirty="0" smtClean="0">
                <a:solidFill>
                  <a:schemeClr val="tx1"/>
                </a:solidFill>
                <a:effectLst/>
                <a:latin typeface="+mn-lt"/>
                <a:ea typeface="+mn-ea"/>
                <a:cs typeface="+mn-cs"/>
              </a:rPr>
              <a:t>是数字校园建设的重点，丰富的数字化资源是学校开展信息化教学的基础和条件。</a:t>
            </a:r>
            <a:r>
              <a:rPr lang="zh-CN" altLang="en-US" sz="1200" kern="1200" dirty="0" smtClean="0">
                <a:solidFill>
                  <a:schemeClr val="tx1"/>
                </a:solidFill>
                <a:effectLst/>
                <a:latin typeface="+mn-lt"/>
                <a:ea typeface="+mn-ea"/>
                <a:cs typeface="+mn-cs"/>
              </a:rPr>
              <a:t>那如何</a:t>
            </a:r>
            <a:r>
              <a:rPr lang="zh-CN" altLang="zh-CN" sz="1200" kern="1200" dirty="0" smtClean="0">
                <a:solidFill>
                  <a:schemeClr val="tx1"/>
                </a:solidFill>
                <a:effectLst/>
                <a:latin typeface="+mn-lt"/>
                <a:ea typeface="+mn-ea"/>
                <a:cs typeface="+mn-cs"/>
              </a:rPr>
              <a:t>加强优质教育资源的建设与应用</a:t>
            </a:r>
            <a:r>
              <a:rPr lang="zh-CN" altLang="en-US" sz="1200" kern="1200" dirty="0" smtClean="0">
                <a:solidFill>
                  <a:schemeClr val="tx1"/>
                </a:solidFill>
                <a:effectLst/>
                <a:latin typeface="+mn-lt"/>
                <a:ea typeface="+mn-ea"/>
                <a:cs typeface="+mn-cs"/>
              </a:rPr>
              <a:t>呢？</a:t>
            </a:r>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14</a:t>
            </a:fld>
            <a:endParaRPr lang="zh-CN" altLang="en-US"/>
          </a:p>
        </p:txBody>
      </p:sp>
    </p:spTree>
    <p:extLst>
      <p:ext uri="{BB962C8B-B14F-4D97-AF65-F5344CB8AC3E}">
        <p14:creationId xmlns:p14="http://schemas.microsoft.com/office/powerpoint/2010/main" val="2654812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我们可以通过资源云盘实现课件、课程素材、学案、教案的云存储，可以按照教材版本，章节目录索引，方便资源共享与共建，同时可以根据学校的硬件设备进行空间配置，形成学校数字资源的汇聚通道，在日积月累的过程中形成规模化的校本资源库</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15</a:t>
            </a:fld>
            <a:endParaRPr lang="zh-CN" altLang="en-US"/>
          </a:p>
        </p:txBody>
      </p:sp>
    </p:spTree>
    <p:extLst>
      <p:ext uri="{BB962C8B-B14F-4D97-AF65-F5344CB8AC3E}">
        <p14:creationId xmlns:p14="http://schemas.microsoft.com/office/powerpoint/2010/main" val="4180351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除了存储之外，我们还可以帮学校实现线下纸质原创作品数字化，比如心理健康小报、校刊、学生作文合集，</a:t>
            </a:r>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16</a:t>
            </a:fld>
            <a:endParaRPr lang="zh-CN" altLang="en-US"/>
          </a:p>
        </p:txBody>
      </p:sp>
    </p:spTree>
    <p:extLst>
      <p:ext uri="{BB962C8B-B14F-4D97-AF65-F5344CB8AC3E}">
        <p14:creationId xmlns:p14="http://schemas.microsoft.com/office/powerpoint/2010/main" val="41787464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我们可以把它转换成学校自己的电子图书，并且可以通过电子班牌，平板、手机进行阅读，</a:t>
            </a:r>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17</a:t>
            </a:fld>
            <a:endParaRPr lang="zh-CN" altLang="en-US"/>
          </a:p>
        </p:txBody>
      </p:sp>
    </p:spTree>
    <p:extLst>
      <p:ext uri="{BB962C8B-B14F-4D97-AF65-F5344CB8AC3E}">
        <p14:creationId xmlns:p14="http://schemas.microsoft.com/office/powerpoint/2010/main" val="3474242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为孩子留下美好的回忆的同时，也为为学校积累下无限的资源财富。</a:t>
            </a:r>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18</a:t>
            </a:fld>
            <a:endParaRPr lang="zh-CN" altLang="en-US"/>
          </a:p>
        </p:txBody>
      </p:sp>
    </p:spTree>
    <p:extLst>
      <p:ext uri="{BB962C8B-B14F-4D97-AF65-F5344CB8AC3E}">
        <p14:creationId xmlns:p14="http://schemas.microsoft.com/office/powerpoint/2010/main" val="23391777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pPr>
            <a:r>
              <a:rPr lang="zh-CN" altLang="en-US" dirty="0" smtClean="0"/>
              <a:t>在配备了常态化录播设备后，我们利用校园点播平台，可以自动把当天上课录播视频转换成微课视频，</a:t>
            </a:r>
            <a:r>
              <a:rPr lang="zh-CN" altLang="en-US" dirty="0" smtClean="0">
                <a:latin typeface="微软雅黑" pitchFamily="34" charset="-122"/>
                <a:ea typeface="微软雅黑" pitchFamily="34" charset="-122"/>
              </a:rPr>
              <a:t>下课铃一响，学生就可以通过手机观看当天自己老师的上课视频，即使生病住院，也不会耽误学习了</a:t>
            </a:r>
            <a:endParaRPr lang="en-US" altLang="zh-CN" dirty="0" smtClean="0">
              <a:latin typeface="微软雅黑" pitchFamily="34" charset="-122"/>
              <a:ea typeface="微软雅黑" pitchFamily="34" charset="-122"/>
            </a:endParaRPr>
          </a:p>
          <a:p>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19</a:t>
            </a:fld>
            <a:endParaRPr lang="zh-CN" altLang="en-US"/>
          </a:p>
        </p:txBody>
      </p:sp>
    </p:spTree>
    <p:extLst>
      <p:ext uri="{BB962C8B-B14F-4D97-AF65-F5344CB8AC3E}">
        <p14:creationId xmlns:p14="http://schemas.microsoft.com/office/powerpoint/2010/main" val="400526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latinLnBrk="0" hangingPunct="1">
              <a:spcBef>
                <a:spcPts val="0"/>
              </a:spcBef>
              <a:spcAft>
                <a:spcPts val="0"/>
              </a:spcAft>
              <a:buClrTx/>
              <a:buSzTx/>
              <a:buFontTx/>
              <a:buNone/>
              <a:defRPr/>
            </a:pPr>
            <a:r>
              <a:rPr lang="zh-CN" altLang="en-US" sz="1200" kern="0" dirty="0">
                <a:solidFill>
                  <a:srgbClr val="002060"/>
                </a:solidFill>
                <a:cs typeface="+mn-ea"/>
              </a:rPr>
              <a:t>在走访武汉的多所学校后，我们发现现在学校在校园信息化建设过程中都面</a:t>
            </a:r>
            <a:r>
              <a:rPr lang="zh-CN" altLang="en-US" sz="1200" kern="0" dirty="0" smtClean="0">
                <a:solidFill>
                  <a:srgbClr val="002060"/>
                </a:solidFill>
                <a:cs typeface="+mn-ea"/>
              </a:rPr>
              <a:t>临了比较相似的</a:t>
            </a:r>
            <a:r>
              <a:rPr lang="zh-CN" altLang="en-US" sz="1200" kern="0" dirty="0">
                <a:solidFill>
                  <a:srgbClr val="002060"/>
                </a:solidFill>
                <a:cs typeface="+mn-ea"/>
              </a:rPr>
              <a:t>问题。我们归结为三大类，</a:t>
            </a:r>
            <a:r>
              <a:rPr lang="zh-CN" altLang="en-US" sz="1200" kern="0" dirty="0" smtClean="0">
                <a:solidFill>
                  <a:srgbClr val="002060"/>
                </a:solidFill>
                <a:cs typeface="+mn-ea"/>
              </a:rPr>
              <a:t>其一是校园</a:t>
            </a:r>
            <a:r>
              <a:rPr lang="zh-CN" altLang="en-US" sz="1200" kern="0" dirty="0">
                <a:solidFill>
                  <a:srgbClr val="002060"/>
                </a:solidFill>
                <a:cs typeface="+mn-ea"/>
              </a:rPr>
              <a:t>环境类，由于传统教室相关配套设施相对落后</a:t>
            </a:r>
            <a:r>
              <a:rPr lang="zh-CN" altLang="en-US" sz="1200" kern="0" dirty="0" smtClean="0">
                <a:solidFill>
                  <a:srgbClr val="002060"/>
                </a:solidFill>
                <a:cs typeface="+mn-ea"/>
              </a:rPr>
              <a:t>，较为影响信息的采集与传递，导致</a:t>
            </a:r>
            <a:r>
              <a:rPr lang="zh-CN" altLang="en-US" sz="1200" kern="0" dirty="0">
                <a:solidFill>
                  <a:srgbClr val="002060"/>
                </a:solidFill>
                <a:cs typeface="+mn-ea"/>
              </a:rPr>
              <a:t>学校信息化建设没法顺利开展。</a:t>
            </a:r>
            <a:r>
              <a:rPr lang="zh-CN" altLang="en-US" sz="1200" kern="0" dirty="0" smtClean="0">
                <a:solidFill>
                  <a:srgbClr val="002060"/>
                </a:solidFill>
                <a:cs typeface="+mn-ea"/>
              </a:rPr>
              <a:t>其二是校园</a:t>
            </a:r>
            <a:r>
              <a:rPr lang="zh-CN" altLang="en-US" sz="1200" kern="0" dirty="0">
                <a:solidFill>
                  <a:srgbClr val="002060"/>
                </a:solidFill>
                <a:cs typeface="+mn-ea"/>
              </a:rPr>
              <a:t>资源类，数字资源</a:t>
            </a:r>
            <a:r>
              <a:rPr lang="zh-CN" altLang="en-US" sz="1200" kern="0" dirty="0" smtClean="0">
                <a:solidFill>
                  <a:srgbClr val="002060"/>
                </a:solidFill>
                <a:cs typeface="+mn-ea"/>
              </a:rPr>
              <a:t>建设仍多以个体</a:t>
            </a:r>
            <a:r>
              <a:rPr lang="zh-CN" altLang="en-US" sz="1200" kern="0" dirty="0">
                <a:solidFill>
                  <a:srgbClr val="002060"/>
                </a:solidFill>
                <a:cs typeface="+mn-ea"/>
              </a:rPr>
              <a:t>为主，缺乏信息共享手段，图书、讲义、课件缺乏系统性汇聚</a:t>
            </a:r>
            <a:r>
              <a:rPr lang="zh-CN" altLang="en-US" sz="1200" kern="0" dirty="0" smtClean="0">
                <a:solidFill>
                  <a:srgbClr val="002060"/>
                </a:solidFill>
                <a:cs typeface="+mn-ea"/>
              </a:rPr>
              <a:t>，结果导致难以</a:t>
            </a:r>
            <a:r>
              <a:rPr lang="zh-CN" altLang="en-US" sz="1200" kern="0" dirty="0">
                <a:solidFill>
                  <a:srgbClr val="002060"/>
                </a:solidFill>
                <a:cs typeface="+mn-ea"/>
              </a:rPr>
              <a:t>形成学校自己特色的校本资源库。其</a:t>
            </a:r>
            <a:r>
              <a:rPr lang="zh-CN" altLang="en-US" sz="1200" kern="0" dirty="0" smtClean="0">
                <a:solidFill>
                  <a:srgbClr val="002060"/>
                </a:solidFill>
                <a:cs typeface="+mn-ea"/>
              </a:rPr>
              <a:t>三是校园</a:t>
            </a:r>
            <a:r>
              <a:rPr lang="zh-CN" altLang="en-US" sz="1200" kern="0" dirty="0">
                <a:solidFill>
                  <a:srgbClr val="002060"/>
                </a:solidFill>
                <a:cs typeface="+mn-ea"/>
              </a:rPr>
              <a:t>应用类，教、学、</a:t>
            </a:r>
            <a:r>
              <a:rPr lang="zh-CN" altLang="en-US" sz="1200" kern="0" dirty="0" smtClean="0">
                <a:solidFill>
                  <a:srgbClr val="002060"/>
                </a:solidFill>
                <a:cs typeface="+mn-ea"/>
              </a:rPr>
              <a:t>管等办公信息由于在传递过程中不够通畅，所以基本还是在用人工手动进行汇总统计，导致工作效率不太高</a:t>
            </a:r>
            <a:r>
              <a:rPr lang="zh-CN" altLang="en-US" sz="1200" kern="0" dirty="0" smtClean="0">
                <a:solidFill>
                  <a:srgbClr val="002060"/>
                </a:solidFill>
                <a:cs typeface="+mn-ea"/>
              </a:rPr>
              <a:t>。不仅耗</a:t>
            </a:r>
            <a:r>
              <a:rPr lang="zh-CN" altLang="en-US" sz="1200" kern="0" dirty="0" smtClean="0">
                <a:solidFill>
                  <a:srgbClr val="002060"/>
                </a:solidFill>
                <a:cs typeface="+mn-ea"/>
              </a:rPr>
              <a:t>人耗时，</a:t>
            </a:r>
            <a:r>
              <a:rPr lang="zh-CN" altLang="en-US" sz="1200" kern="0" dirty="0" smtClean="0">
                <a:solidFill>
                  <a:srgbClr val="002060"/>
                </a:solidFill>
                <a:cs typeface="+mn-ea"/>
              </a:rPr>
              <a:t>信息还经常</a:t>
            </a:r>
            <a:r>
              <a:rPr lang="zh-CN" altLang="en-US" sz="1200" kern="0" dirty="0" smtClean="0">
                <a:solidFill>
                  <a:srgbClr val="002060"/>
                </a:solidFill>
                <a:cs typeface="+mn-ea"/>
              </a:rPr>
              <a:t>会出错。</a:t>
            </a:r>
            <a:endParaRPr lang="zh-CN" altLang="en-US" sz="1200" kern="0" dirty="0">
              <a:solidFill>
                <a:srgbClr val="002060"/>
              </a:solidFill>
              <a:cs typeface="+mn-ea"/>
            </a:endParaRPr>
          </a:p>
          <a:p>
            <a:pPr marL="0" marR="0" lvl="0" indent="0" algn="l" defTabSz="914400" rtl="0" eaLnBrk="1" latinLnBrk="0" hangingPunct="1">
              <a:spcBef>
                <a:spcPts val="0"/>
              </a:spcBef>
              <a:spcAft>
                <a:spcPts val="0"/>
              </a:spcAft>
              <a:buClrTx/>
              <a:buSzTx/>
              <a:buFontTx/>
              <a:buNone/>
              <a:defRPr/>
            </a:pPr>
            <a:r>
              <a:rPr lang="en-US" altLang="zh-CN" kern="0" dirty="0">
                <a:solidFill>
                  <a:schemeClr val="bg1"/>
                </a:solidFill>
                <a:ea typeface="宋体" charset="0"/>
                <a:cs typeface="+mn-ea"/>
              </a:rPr>
              <a:t>……</a:t>
            </a:r>
            <a:r>
              <a:rPr lang="zh-CN" altLang="en-US" kern="0" dirty="0">
                <a:solidFill>
                  <a:schemeClr val="bg1"/>
                </a:solidFill>
                <a:ea typeface="宋体" charset="0"/>
                <a:cs typeface="+mn-ea"/>
              </a:rPr>
              <a:t>（准备翻页）</a:t>
            </a:r>
            <a:r>
              <a:rPr lang="en-US" altLang="zh-CN" kern="0" dirty="0">
                <a:solidFill>
                  <a:schemeClr val="bg1"/>
                </a:solidFill>
                <a:ea typeface="宋体" charset="0"/>
                <a:cs typeface="+mn-ea"/>
              </a:rPr>
              <a:t>……</a:t>
            </a:r>
          </a:p>
          <a:p>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2</a:t>
            </a:fld>
            <a:endParaRPr lang="zh-CN" altLang="en-US"/>
          </a:p>
        </p:txBody>
      </p:sp>
    </p:spTree>
    <p:extLst>
      <p:ext uri="{BB962C8B-B14F-4D97-AF65-F5344CB8AC3E}">
        <p14:creationId xmlns:p14="http://schemas.microsoft.com/office/powerpoint/2010/main" val="18371026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校园应用这块我们又能为学校提供哪些服务呢？</a:t>
            </a:r>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20</a:t>
            </a:fld>
            <a:endParaRPr lang="zh-CN" altLang="en-US"/>
          </a:p>
        </p:txBody>
      </p:sp>
    </p:spTree>
    <p:extLst>
      <p:ext uri="{BB962C8B-B14F-4D97-AF65-F5344CB8AC3E}">
        <p14:creationId xmlns:p14="http://schemas.microsoft.com/office/powerpoint/2010/main" val="35900164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0" hangingPunct="0">
              <a:lnSpc>
                <a:spcPct val="150000"/>
              </a:lnSpc>
            </a:pPr>
            <a:r>
              <a:rPr lang="zh-CN" altLang="en-US" sz="1200" noProof="1" smtClean="0">
                <a:solidFill>
                  <a:srgbClr val="4F791B"/>
                </a:solidFill>
                <a:latin typeface="微软雅黑" pitchFamily="34" charset="-122"/>
                <a:ea typeface="微软雅黑" pitchFamily="34" charset="-122"/>
                <a:cs typeface="+mn-ea"/>
              </a:rPr>
              <a:t>在校园管理上，我们为学校提供了行政管理、家校沟通、智能选课、成绩管理等多项应用，可以满足学校日常工作中的大量业务需求。</a:t>
            </a:r>
            <a:endParaRPr lang="zh-CN" altLang="en-US" sz="1200" noProof="1">
              <a:solidFill>
                <a:srgbClr val="4F791B"/>
              </a:solidFill>
              <a:latin typeface="微软雅黑" pitchFamily="34" charset="-122"/>
              <a:ea typeface="微软雅黑" pitchFamily="34" charset="-122"/>
            </a:endParaRPr>
          </a:p>
        </p:txBody>
      </p:sp>
      <p:sp>
        <p:nvSpPr>
          <p:cNvPr id="4" name="灯片编号占位符 3"/>
          <p:cNvSpPr>
            <a:spLocks noGrp="1"/>
          </p:cNvSpPr>
          <p:nvPr>
            <p:ph type="sldNum" sz="quarter" idx="10"/>
          </p:nvPr>
        </p:nvSpPr>
        <p:spPr/>
        <p:txBody>
          <a:bodyPr/>
          <a:lstStyle/>
          <a:p>
            <a:fld id="{31C41862-A3AB-4DFF-BF4E-1681C3206382}" type="slidenum">
              <a:rPr lang="zh-CN" altLang="en-US" smtClean="0"/>
              <a:t>21</a:t>
            </a:fld>
            <a:endParaRPr lang="zh-CN" altLang="en-US"/>
          </a:p>
        </p:txBody>
      </p:sp>
    </p:spTree>
    <p:extLst>
      <p:ext uri="{BB962C8B-B14F-4D97-AF65-F5344CB8AC3E}">
        <p14:creationId xmlns:p14="http://schemas.microsoft.com/office/powerpoint/2010/main" val="23901883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r>
              <a:rPr lang="zh-CN" altLang="zh-CN" sz="1200" kern="1200" dirty="0">
                <a:solidFill>
                  <a:schemeClr val="tx1"/>
                </a:solidFill>
                <a:effectLst/>
                <a:latin typeface="+mn-lt"/>
                <a:ea typeface="+mn-ea"/>
                <a:cs typeface="+mn-cs"/>
              </a:rPr>
              <a:t>随着教育深化改革，个性化教育越来越普及，各个学校都会开设各种科学实践活动课程并鼓励学生积极参与，但在学生报名环节操作仍然比较传统，例如光谷某学校一直采用手工打印学生选课单，由班主任组织班上学生填写，然后交</a:t>
            </a:r>
            <a:r>
              <a:rPr lang="zh-CN" altLang="zh-CN" sz="1200" kern="1200" dirty="0" smtClean="0">
                <a:solidFill>
                  <a:schemeClr val="tx1"/>
                </a:solidFill>
                <a:effectLst/>
                <a:latin typeface="+mn-lt"/>
                <a:ea typeface="+mn-ea"/>
                <a:cs typeface="+mn-cs"/>
              </a:rPr>
              <a:t>于</a:t>
            </a:r>
            <a:r>
              <a:rPr lang="zh-CN" altLang="en-US" sz="1200" kern="1200" dirty="0" smtClean="0">
                <a:solidFill>
                  <a:schemeClr val="tx1"/>
                </a:solidFill>
                <a:effectLst/>
                <a:latin typeface="+mn-lt"/>
                <a:ea typeface="+mn-ea"/>
                <a:cs typeface="+mn-cs"/>
              </a:rPr>
              <a:t>学生成长中心</a:t>
            </a:r>
            <a:r>
              <a:rPr lang="zh-CN" altLang="zh-CN" sz="1200" kern="1200" dirty="0" smtClean="0">
                <a:solidFill>
                  <a:schemeClr val="tx1"/>
                </a:solidFill>
                <a:effectLst/>
                <a:latin typeface="+mn-lt"/>
                <a:ea typeface="+mn-ea"/>
                <a:cs typeface="+mn-cs"/>
              </a:rPr>
              <a:t>汇总</a:t>
            </a:r>
            <a:r>
              <a:rPr lang="zh-CN" altLang="zh-CN" sz="1200" kern="1200" dirty="0">
                <a:solidFill>
                  <a:schemeClr val="tx1"/>
                </a:solidFill>
                <a:effectLst/>
                <a:latin typeface="+mn-lt"/>
                <a:ea typeface="+mn-ea"/>
                <a:cs typeface="+mn-cs"/>
              </a:rPr>
              <a:t>统计，若发现人数超过开班条件，再重新让班主任组织部分学生重新选课，反反复复至少得花</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周时间才能得到完整的选课结果统计，如此一来消耗大量人力与精力，孩子参与的积极性也难以得到提高。</a:t>
            </a:r>
          </a:p>
          <a:p>
            <a:pPr latinLnBrk="1"/>
            <a:r>
              <a:rPr lang="zh-CN" altLang="en-US" sz="1200" kern="1200" dirty="0" smtClean="0">
                <a:solidFill>
                  <a:schemeClr val="tx1"/>
                </a:solidFill>
                <a:effectLst/>
                <a:latin typeface="+mn-lt"/>
                <a:ea typeface="+mn-ea"/>
                <a:cs typeface="+mn-cs"/>
              </a:rPr>
              <a:t>与其同时</a:t>
            </a:r>
            <a:r>
              <a:rPr lang="zh-CN" altLang="zh-CN" sz="1200" kern="1200" dirty="0" smtClean="0">
                <a:solidFill>
                  <a:schemeClr val="tx1"/>
                </a:solidFill>
                <a:effectLst/>
                <a:latin typeface="+mn-lt"/>
                <a:ea typeface="+mn-ea"/>
                <a:cs typeface="+mn-cs"/>
              </a:rPr>
              <a:t>华</a:t>
            </a:r>
            <a:r>
              <a:rPr lang="zh-CN" altLang="zh-CN" sz="1200" kern="1200" dirty="0">
                <a:solidFill>
                  <a:schemeClr val="tx1"/>
                </a:solidFill>
                <a:effectLst/>
                <a:latin typeface="+mn-lt"/>
                <a:ea typeface="+mn-ea"/>
                <a:cs typeface="+mn-cs"/>
              </a:rPr>
              <a:t>科附小</a:t>
            </a:r>
            <a:r>
              <a:rPr lang="zh-CN" altLang="zh-CN" sz="1200" kern="1200" dirty="0" smtClean="0">
                <a:solidFill>
                  <a:schemeClr val="tx1"/>
                </a:solidFill>
                <a:effectLst/>
                <a:latin typeface="+mn-lt"/>
                <a:ea typeface="+mn-ea"/>
                <a:cs typeface="+mn-cs"/>
              </a:rPr>
              <a:t>采用</a:t>
            </a:r>
            <a:r>
              <a:rPr lang="zh-CN" altLang="en-US" sz="1200" kern="1200" dirty="0" smtClean="0">
                <a:solidFill>
                  <a:schemeClr val="tx1"/>
                </a:solidFill>
                <a:effectLst/>
                <a:latin typeface="+mn-lt"/>
                <a:ea typeface="+mn-ea"/>
                <a:cs typeface="+mn-cs"/>
              </a:rPr>
              <a:t>校园</a:t>
            </a:r>
            <a:r>
              <a:rPr lang="zh-CN" altLang="zh-CN" sz="1200" kern="1200" dirty="0" smtClean="0">
                <a:solidFill>
                  <a:schemeClr val="tx1"/>
                </a:solidFill>
                <a:effectLst/>
                <a:latin typeface="+mn-lt"/>
                <a:ea typeface="+mn-ea"/>
                <a:cs typeface="+mn-cs"/>
              </a:rPr>
              <a:t>选课</a:t>
            </a:r>
            <a:r>
              <a:rPr lang="zh-CN" altLang="zh-CN" sz="1200" kern="1200" dirty="0">
                <a:solidFill>
                  <a:schemeClr val="tx1"/>
                </a:solidFill>
                <a:effectLst/>
                <a:latin typeface="+mn-lt"/>
                <a:ea typeface="+mn-ea"/>
                <a:cs typeface="+mn-cs"/>
              </a:rPr>
              <a:t>系统后，使原本繁琐的选课流程变得极为简单，孩子在家就可以选择自己的喜欢的活动课程， 仅仅</a:t>
            </a:r>
            <a:r>
              <a:rPr lang="en-US" altLang="zh-CN" sz="1200" kern="1200" dirty="0">
                <a:solidFill>
                  <a:schemeClr val="tx1"/>
                </a:solidFill>
                <a:effectLst/>
                <a:latin typeface="+mn-lt"/>
                <a:ea typeface="+mn-ea"/>
                <a:cs typeface="+mn-cs"/>
              </a:rPr>
              <a:t>5</a:t>
            </a:r>
            <a:r>
              <a:rPr lang="zh-CN" altLang="zh-CN" sz="1200" kern="1200" dirty="0">
                <a:solidFill>
                  <a:schemeClr val="tx1"/>
                </a:solidFill>
                <a:effectLst/>
                <a:latin typeface="+mn-lt"/>
                <a:ea typeface="+mn-ea"/>
                <a:cs typeface="+mn-cs"/>
              </a:rPr>
              <a:t>分钟就得到了全校</a:t>
            </a:r>
            <a:r>
              <a:rPr lang="en-US" altLang="zh-CN" sz="1200" kern="1200" dirty="0">
                <a:solidFill>
                  <a:schemeClr val="tx1"/>
                </a:solidFill>
                <a:effectLst/>
                <a:latin typeface="+mn-lt"/>
                <a:ea typeface="+mn-ea"/>
                <a:cs typeface="+mn-cs"/>
              </a:rPr>
              <a:t>1800</a:t>
            </a:r>
            <a:r>
              <a:rPr lang="zh-CN" altLang="zh-CN" sz="1200" kern="1200" dirty="0">
                <a:solidFill>
                  <a:schemeClr val="tx1"/>
                </a:solidFill>
                <a:effectLst/>
                <a:latin typeface="+mn-lt"/>
                <a:ea typeface="+mn-ea"/>
                <a:cs typeface="+mn-cs"/>
              </a:rPr>
              <a:t>多个孩子的选课结果，不仅减轻了校方教务工作的压力，又增加的孩子对学习的兴趣，让被选课问题困扰了多年的校方和家长终于长舒一口气。</a:t>
            </a:r>
          </a:p>
          <a:p>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22</a:t>
            </a:fld>
            <a:endParaRPr lang="zh-CN" altLang="en-US"/>
          </a:p>
        </p:txBody>
      </p:sp>
    </p:spTree>
    <p:extLst>
      <p:ext uri="{BB962C8B-B14F-4D97-AF65-F5344CB8AC3E}">
        <p14:creationId xmlns:p14="http://schemas.microsoft.com/office/powerpoint/2010/main" val="41495826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孩子的成长，德育为先，在校行为评价能准确的记录学生的在校表现，激励学生不断上进，成为学生在道德素养提升道路上的启明灯</a:t>
            </a:r>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23</a:t>
            </a:fld>
            <a:endParaRPr lang="zh-CN" altLang="en-US"/>
          </a:p>
        </p:txBody>
      </p:sp>
    </p:spTree>
    <p:extLst>
      <p:ext uri="{BB962C8B-B14F-4D97-AF65-F5344CB8AC3E}">
        <p14:creationId xmlns:p14="http://schemas.microsoft.com/office/powerpoint/2010/main" val="5249151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t>工资核算与查询也是让学校比较头疼的一件事，工资管理系统实现电子工资条的推送，学校可以根据实际需要建立多种工资模板，支持模板下数据的导入</a:t>
            </a:r>
            <a:r>
              <a:rPr lang="zh-CN" altLang="zh-CN" dirty="0" smtClean="0"/>
              <a:t>。</a:t>
            </a:r>
            <a:r>
              <a:rPr lang="zh-CN" altLang="en-US" dirty="0" smtClean="0"/>
              <a:t>可以根据不同的权限管理校内员工的工资。</a:t>
            </a:r>
            <a:endParaRPr lang="zh-CN" altLang="en-US" dirty="0" smtClean="0">
              <a:latin typeface="微软雅黑" pitchFamily="34" charset="-122"/>
              <a:ea typeface="微软雅黑" pitchFamily="34" charset="-122"/>
            </a:endParaRPr>
          </a:p>
          <a:p>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24</a:t>
            </a:fld>
            <a:endParaRPr lang="zh-CN" altLang="en-US"/>
          </a:p>
        </p:txBody>
      </p:sp>
    </p:spTree>
    <p:extLst>
      <p:ext uri="{BB962C8B-B14F-4D97-AF65-F5344CB8AC3E}">
        <p14:creationId xmlns:p14="http://schemas.microsoft.com/office/powerpoint/2010/main" val="40253589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kern="100" dirty="0" smtClean="0">
                <a:solidFill>
                  <a:schemeClr val="bg1"/>
                </a:solidFill>
                <a:latin typeface="+mn-ea"/>
                <a:cs typeface="宋体" panose="02010600030101010101" pitchFamily="2" charset="-122"/>
              </a:rPr>
              <a:t>获奖信息系统是学校的奖励管理中心，支持教师录入自己所获得的每一次荣誉、证书和奖励，用于学校统计教师获得各种国家、省级、市级等各级奖励的情况，并且可以自动进行奖励金结算，支持对统计数据进行报表导出</a:t>
            </a:r>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25</a:t>
            </a:fld>
            <a:endParaRPr lang="zh-CN" altLang="en-US"/>
          </a:p>
        </p:txBody>
      </p:sp>
    </p:spTree>
    <p:extLst>
      <p:ext uri="{BB962C8B-B14F-4D97-AF65-F5344CB8AC3E}">
        <p14:creationId xmlns:p14="http://schemas.microsoft.com/office/powerpoint/2010/main" val="28210826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C00000"/>
                </a:solidFill>
                <a:latin typeface="微软雅黑" pitchFamily="34" charset="-122"/>
                <a:ea typeface="微软雅黑" pitchFamily="34" charset="-122"/>
              </a:rPr>
              <a:t>教务成绩管理可以</a:t>
            </a:r>
            <a:r>
              <a:rPr lang="zh-CN" altLang="en-US" sz="1200" dirty="0" smtClean="0">
                <a:latin typeface="微软雅黑" pitchFamily="34" charset="-122"/>
                <a:ea typeface="微软雅黑" pitchFamily="34" charset="-122"/>
              </a:rPr>
              <a:t>从多维度的来分析度量学生的成绩，从而更好的协助任课教师、班主任和教导处老师计算考试成绩、制作成绩报表、绘制考试图形，方便学生和家长网上查询考分和进行个人成绩趋势分析</a:t>
            </a:r>
          </a:p>
          <a:p>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26</a:t>
            </a:fld>
            <a:endParaRPr lang="zh-CN" altLang="en-US"/>
          </a:p>
        </p:txBody>
      </p:sp>
    </p:spTree>
    <p:extLst>
      <p:ext uri="{BB962C8B-B14F-4D97-AF65-F5344CB8AC3E}">
        <p14:creationId xmlns:p14="http://schemas.microsoft.com/office/powerpoint/2010/main" val="3180600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t>基于移动端的家校共育则提供了一个</a:t>
            </a:r>
            <a:r>
              <a:rPr lang="zh-CN" altLang="en-US" dirty="0" smtClean="0">
                <a:latin typeface="微软雅黑" pitchFamily="34" charset="-122"/>
                <a:ea typeface="微软雅黑" pitchFamily="34" charset="-122"/>
              </a:rPr>
              <a:t>实时沟通交流的平台，帮助家长随时了解学生的学习、活动、社交、成长</a:t>
            </a:r>
            <a:endParaRPr lang="zh-CN" altLang="en-US" dirty="0" smtClean="0">
              <a:latin typeface="微软雅黑" pitchFamily="34" charset="-122"/>
              <a:ea typeface="微软雅黑" pitchFamily="34" charset="-122"/>
              <a:sym typeface="+mn-ea"/>
            </a:endParaRPr>
          </a:p>
          <a:p>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27</a:t>
            </a:fld>
            <a:endParaRPr lang="zh-CN" altLang="en-US"/>
          </a:p>
        </p:txBody>
      </p:sp>
    </p:spTree>
    <p:extLst>
      <p:ext uri="{BB962C8B-B14F-4D97-AF65-F5344CB8AC3E}">
        <p14:creationId xmlns:p14="http://schemas.microsoft.com/office/powerpoint/2010/main" val="26527090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smtClean="0">
                <a:latin typeface="微软雅黑" pitchFamily="34" charset="-122"/>
                <a:ea typeface="微软雅黑" pitchFamily="34" charset="-122"/>
              </a:rPr>
              <a:t>教育部教育信息化专家组秘书长任友群博士曾经说过这样一句话</a:t>
            </a:r>
            <a:r>
              <a:rPr lang="zh-CN" altLang="en-US" sz="1200" i="1" dirty="0" smtClean="0">
                <a:solidFill>
                  <a:srgbClr val="FF0000"/>
                </a:solidFill>
                <a:latin typeface="微软雅黑" pitchFamily="34" charset="-122"/>
                <a:ea typeface="微软雅黑" pitchFamily="34" charset="-122"/>
              </a:rPr>
              <a:t>“网络延伸到哪里，学习科研生活也能延伸到哪里”</a:t>
            </a:r>
            <a:endParaRPr lang="en-US" altLang="zh-CN" sz="1200" i="1" dirty="0" smtClean="0">
              <a:solidFill>
                <a:srgbClr val="FF0000"/>
              </a:solidFill>
              <a:latin typeface="微软雅黑" pitchFamily="34" charset="-122"/>
              <a:ea typeface="微软雅黑"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itchFamily="34" charset="-122"/>
                <a:ea typeface="微软雅黑" pitchFamily="34" charset="-122"/>
              </a:rPr>
              <a:t>借此，我们希望能通过数字化</a:t>
            </a:r>
            <a:r>
              <a:rPr lang="zh-CN" altLang="en-US" sz="1200" dirty="0" smtClean="0">
                <a:latin typeface="微软雅黑" pitchFamily="34" charset="-122"/>
                <a:ea typeface="微软雅黑" pitchFamily="34" charset="-122"/>
              </a:rPr>
              <a:t>校园</a:t>
            </a:r>
            <a:r>
              <a:rPr lang="zh-CN" altLang="en-US" sz="1200" dirty="0" smtClean="0">
                <a:latin typeface="微软雅黑" pitchFamily="34" charset="-122"/>
                <a:ea typeface="微软雅黑" pitchFamily="34" charset="-122"/>
              </a:rPr>
              <a:t>平台帮助学校根据不同的应用场景提供适用的应用服务，实现</a:t>
            </a:r>
            <a:r>
              <a:rPr lang="zh-CN" altLang="en-US" sz="1200" dirty="0" smtClean="0">
                <a:latin typeface="微软雅黑" pitchFamily="34" charset="-122"/>
                <a:ea typeface="微软雅黑" pitchFamily="34" charset="-122"/>
              </a:rPr>
              <a:t>多终端的互联互通</a:t>
            </a:r>
            <a:r>
              <a:rPr lang="zh-CN" altLang="en-US" sz="1200" dirty="0" smtClean="0">
                <a:latin typeface="微软雅黑" pitchFamily="34" charset="-122"/>
                <a:ea typeface="微软雅黑" pitchFamily="34" charset="-122"/>
              </a:rPr>
              <a:t>，利用信息化手段助力学校高效发展。</a:t>
            </a:r>
            <a:endParaRPr lang="zh-CN" altLang="en-US" sz="1200" dirty="0" smtClean="0">
              <a:latin typeface="微软雅黑" pitchFamily="34" charset="-122"/>
              <a:ea typeface="微软雅黑" pitchFamily="34" charset="-122"/>
              <a:sym typeface="+mn-ea"/>
            </a:endParaRPr>
          </a:p>
          <a:p>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28</a:t>
            </a:fld>
            <a:endParaRPr lang="zh-CN" altLang="en-US"/>
          </a:p>
        </p:txBody>
      </p:sp>
    </p:spTree>
    <p:extLst>
      <p:ext uri="{BB962C8B-B14F-4D97-AF65-F5344CB8AC3E}">
        <p14:creationId xmlns:p14="http://schemas.microsoft.com/office/powerpoint/2010/main" val="2468398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itchFamily="34" charset="-122"/>
                <a:ea typeface="微软雅黑" pitchFamily="34" charset="-122"/>
              </a:rPr>
              <a:t>那烽火立云能帮学校做些什么呢？我们</a:t>
            </a:r>
            <a:r>
              <a:rPr lang="zh-CN" altLang="en-US" sz="1200" dirty="0" smtClean="0">
                <a:latin typeface="微软雅黑" pitchFamily="34" charset="-122"/>
                <a:ea typeface="微软雅黑" pitchFamily="34" charset="-122"/>
              </a:rPr>
              <a:t>希望尽可能的帮助学校进行信息数字化改造，让收集汇总变得方便快捷，使学校管理层及时掌握各种情况，进行有效决策。帮助</a:t>
            </a:r>
            <a:r>
              <a:rPr lang="zh-CN" altLang="en-US" sz="1200" dirty="0" smtClean="0">
                <a:latin typeface="微软雅黑" pitchFamily="34" charset="-122"/>
                <a:ea typeface="微软雅黑" pitchFamily="34" charset="-122"/>
              </a:rPr>
              <a:t>学校实现从环境、资源到应用的</a:t>
            </a:r>
            <a:r>
              <a:rPr lang="zh-CN" altLang="en-US" sz="1200" dirty="0" smtClean="0">
                <a:latin typeface="微软雅黑" pitchFamily="34" charset="-122"/>
                <a:ea typeface="微软雅黑" pitchFamily="34" charset="-122"/>
              </a:rPr>
              <a:t>全面数字化</a:t>
            </a:r>
            <a:r>
              <a:rPr lang="zh-CN" altLang="en-US" sz="1200" dirty="0" smtClean="0">
                <a:latin typeface="微软雅黑" pitchFamily="34" charset="-122"/>
                <a:ea typeface="微软雅黑" pitchFamily="34" charset="-122"/>
              </a:rPr>
              <a:t>，在传统校园基础上构建一个数字空间</a:t>
            </a:r>
            <a:r>
              <a:rPr lang="zh-CN" altLang="en-US" sz="1200" dirty="0" smtClean="0">
                <a:latin typeface="微软雅黑" pitchFamily="34" charset="-122"/>
                <a:ea typeface="微软雅黑" pitchFamily="34" charset="-122"/>
              </a:rPr>
              <a:t>。</a:t>
            </a:r>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3</a:t>
            </a:fld>
            <a:endParaRPr lang="zh-CN" altLang="en-US"/>
          </a:p>
        </p:txBody>
      </p:sp>
    </p:spTree>
    <p:extLst>
      <p:ext uri="{BB962C8B-B14F-4D97-AF65-F5344CB8AC3E}">
        <p14:creationId xmlns:p14="http://schemas.microsoft.com/office/powerpoint/2010/main" val="343489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那么环境建设我们可以帮学校做哪些呢？</a:t>
            </a:r>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4</a:t>
            </a:fld>
            <a:endParaRPr lang="zh-CN" altLang="en-US"/>
          </a:p>
        </p:txBody>
      </p:sp>
    </p:spTree>
    <p:extLst>
      <p:ext uri="{BB962C8B-B14F-4D97-AF65-F5344CB8AC3E}">
        <p14:creationId xmlns:p14="http://schemas.microsoft.com/office/powerpoint/2010/main" val="4262251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凭借烽火多年的大型项目集成经验，我们可以为学校的基础环境建设提供多种实施方案</a:t>
            </a:r>
            <a:endParaRPr lang="zh-CN" altLang="en-US" dirty="0"/>
          </a:p>
        </p:txBody>
      </p:sp>
      <p:sp>
        <p:nvSpPr>
          <p:cNvPr id="4" name="灯片编号占位符 3"/>
          <p:cNvSpPr>
            <a:spLocks noGrp="1"/>
          </p:cNvSpPr>
          <p:nvPr>
            <p:ph type="sldNum" sz="quarter" idx="10"/>
          </p:nvPr>
        </p:nvSpPr>
        <p:spPr/>
        <p:txBody>
          <a:bodyPr/>
          <a:lstStyle/>
          <a:p>
            <a:fld id="{31C41862-A3AB-4DFF-BF4E-1681C3206382}" type="slidenum">
              <a:rPr lang="zh-CN" altLang="en-US" smtClean="0"/>
              <a:t>5</a:t>
            </a:fld>
            <a:endParaRPr lang="zh-CN" altLang="en-US"/>
          </a:p>
        </p:txBody>
      </p:sp>
    </p:spTree>
    <p:extLst>
      <p:ext uri="{BB962C8B-B14F-4D97-AF65-F5344CB8AC3E}">
        <p14:creationId xmlns:p14="http://schemas.microsoft.com/office/powerpoint/2010/main" val="414882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t>如果条件允许，资金足够充裕，为学校搭建</a:t>
            </a:r>
            <a:r>
              <a:rPr lang="zh-CN" altLang="zh-CN" sz="1200" kern="1200" dirty="0" smtClean="0">
                <a:solidFill>
                  <a:schemeClr val="tx1"/>
                </a:solidFill>
                <a:effectLst/>
                <a:latin typeface="+mn-lt"/>
                <a:ea typeface="+mn-ea"/>
                <a:cs typeface="+mn-cs"/>
              </a:rPr>
              <a:t>数据中心</a:t>
            </a:r>
            <a:r>
              <a:rPr lang="zh-CN" altLang="en-US" sz="1200" kern="1200" dirty="0" smtClean="0">
                <a:solidFill>
                  <a:schemeClr val="tx1"/>
                </a:solidFill>
                <a:effectLst/>
                <a:latin typeface="+mn-lt"/>
                <a:ea typeface="+mn-ea"/>
                <a:cs typeface="+mn-cs"/>
              </a:rPr>
              <a:t>，并提供不同规格的全套解决方案，</a:t>
            </a:r>
            <a:r>
              <a:rPr lang="zh-CN" altLang="zh-CN" sz="1200" kern="1200" dirty="0" smtClean="0">
                <a:solidFill>
                  <a:schemeClr val="tx1"/>
                </a:solidFill>
                <a:effectLst/>
                <a:latin typeface="+mn-lt"/>
                <a:ea typeface="+mn-ea"/>
                <a:cs typeface="+mn-cs"/>
              </a:rPr>
              <a:t>为校园信息化应用服务提供硬件支持。</a:t>
            </a:r>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6</a:t>
            </a:fld>
            <a:endParaRPr lang="zh-CN" altLang="en-US"/>
          </a:p>
        </p:txBody>
      </p:sp>
    </p:spTree>
    <p:extLst>
      <p:ext uri="{BB962C8B-B14F-4D97-AF65-F5344CB8AC3E}">
        <p14:creationId xmlns:p14="http://schemas.microsoft.com/office/powerpoint/2010/main" val="341742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实现无线覆盖提供校园网的网络支撑，可以做到学校覆盖无死角，各区域都有高品质型号，</a:t>
            </a:r>
            <a:r>
              <a:rPr lang="zh-CN" altLang="en-US" sz="1200" b="0" i="0" kern="1200" dirty="0" smtClean="0">
                <a:solidFill>
                  <a:schemeClr val="tx1"/>
                </a:solidFill>
                <a:effectLst/>
                <a:latin typeface="+mn-lt"/>
                <a:ea typeface="+mn-ea"/>
                <a:cs typeface="+mn-cs"/>
              </a:rPr>
              <a:t>提高学校的网络服务品质 </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满足教学科研的发展</a:t>
            </a:r>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7</a:t>
            </a:fld>
            <a:endParaRPr lang="zh-CN" altLang="en-US"/>
          </a:p>
        </p:txBody>
      </p:sp>
    </p:spTree>
    <p:extLst>
      <p:ext uri="{BB962C8B-B14F-4D97-AF65-F5344CB8AC3E}">
        <p14:creationId xmlns:p14="http://schemas.microsoft.com/office/powerpoint/2010/main" val="3500674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采用替代传统</a:t>
            </a:r>
            <a:r>
              <a:rPr lang="en-US" altLang="zh-CN" sz="1200" kern="1200" dirty="0" smtClean="0">
                <a:solidFill>
                  <a:schemeClr val="tx1"/>
                </a:solidFill>
                <a:effectLst/>
                <a:latin typeface="+mn-lt"/>
                <a:ea typeface="+mn-ea"/>
                <a:cs typeface="+mn-cs"/>
              </a:rPr>
              <a:t>PC</a:t>
            </a:r>
            <a:r>
              <a:rPr lang="zh-CN" altLang="en-US" sz="1200" kern="1200" dirty="0" smtClean="0">
                <a:solidFill>
                  <a:schemeClr val="tx1"/>
                </a:solidFill>
                <a:effectLst/>
                <a:latin typeface="+mn-lt"/>
                <a:ea typeface="+mn-ea"/>
                <a:cs typeface="+mn-cs"/>
              </a:rPr>
              <a:t>独立运作方式的桌面云的部署可以进行统一管控、统一部署</a:t>
            </a:r>
            <a:r>
              <a:rPr lang="en-US" altLang="zh-CN" sz="1200" kern="1200" dirty="0" smtClean="0">
                <a:solidFill>
                  <a:schemeClr val="tx1"/>
                </a:solidFill>
                <a:effectLst/>
                <a:latin typeface="+mn-lt"/>
                <a:ea typeface="+mn-ea"/>
                <a:cs typeface="+mn-cs"/>
              </a:rPr>
              <a:t>/</a:t>
            </a:r>
            <a:r>
              <a:rPr lang="zh-CN" altLang="en-US" sz="1200" kern="1200" dirty="0" smtClean="0">
                <a:solidFill>
                  <a:schemeClr val="tx1"/>
                </a:solidFill>
                <a:effectLst/>
                <a:latin typeface="+mn-lt"/>
                <a:ea typeface="+mn-ea"/>
                <a:cs typeface="+mn-cs"/>
              </a:rPr>
              <a:t>按照，降低硬件使用成本，简化运维压力</a:t>
            </a:r>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8</a:t>
            </a:fld>
            <a:endParaRPr lang="zh-CN" altLang="en-US"/>
          </a:p>
        </p:txBody>
      </p:sp>
    </p:spTree>
    <p:extLst>
      <p:ext uri="{BB962C8B-B14F-4D97-AF65-F5344CB8AC3E}">
        <p14:creationId xmlns:p14="http://schemas.microsoft.com/office/powerpoint/2010/main" val="783624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通过班班通建设实现资源到班级，完成资源的传递与使用，</a:t>
            </a:r>
            <a:endParaRPr lang="zh-CN" altLang="en-US" dirty="0"/>
          </a:p>
        </p:txBody>
      </p:sp>
      <p:sp>
        <p:nvSpPr>
          <p:cNvPr id="4" name="灯片编号占位符 3"/>
          <p:cNvSpPr>
            <a:spLocks noGrp="1"/>
          </p:cNvSpPr>
          <p:nvPr>
            <p:ph type="sldNum" sz="quarter" idx="10"/>
          </p:nvPr>
        </p:nvSpPr>
        <p:spPr/>
        <p:txBody>
          <a:bodyPr/>
          <a:lstStyle/>
          <a:p>
            <a:fld id="{27660266-8DB7-4755-BEFD-74C3EEDBEAD4}" type="slidenum">
              <a:rPr lang="zh-CN" altLang="en-US" smtClean="0"/>
              <a:t>9</a:t>
            </a:fld>
            <a:endParaRPr lang="zh-CN" altLang="en-US"/>
          </a:p>
        </p:txBody>
      </p:sp>
    </p:spTree>
    <p:extLst>
      <p:ext uri="{BB962C8B-B14F-4D97-AF65-F5344CB8AC3E}">
        <p14:creationId xmlns:p14="http://schemas.microsoft.com/office/powerpoint/2010/main" val="37784869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cxnSp>
        <p:nvCxnSpPr>
          <p:cNvPr id="2" name="直接连接符 1"/>
          <p:cNvCxnSpPr/>
          <p:nvPr userDrawn="1"/>
        </p:nvCxnSpPr>
        <p:spPr>
          <a:xfrm>
            <a:off x="3410857" y="3973162"/>
            <a:ext cx="5370286"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a:off x="3410857" y="4826248"/>
            <a:ext cx="5370286"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流程图: 终止 5"/>
          <p:cNvSpPr/>
          <p:nvPr/>
        </p:nvSpPr>
        <p:spPr>
          <a:xfrm>
            <a:off x="5040384" y="5512656"/>
            <a:ext cx="2111232" cy="478972"/>
          </a:xfrm>
          <a:prstGeom prst="flowChartTermina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六边形 7"/>
          <p:cNvSpPr/>
          <p:nvPr userDrawn="1"/>
        </p:nvSpPr>
        <p:spPr>
          <a:xfrm rot="5400000">
            <a:off x="5185233" y="1679827"/>
            <a:ext cx="1821533" cy="166931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六边形 8"/>
          <p:cNvSpPr/>
          <p:nvPr userDrawn="1"/>
        </p:nvSpPr>
        <p:spPr>
          <a:xfrm rot="3044592">
            <a:off x="5141314" y="1654091"/>
            <a:ext cx="1909371" cy="1749816"/>
          </a:xfrm>
          <a:prstGeom prst="hexagon">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1" name="直接连接符 10"/>
          <p:cNvCxnSpPr/>
          <p:nvPr userDrawn="1"/>
        </p:nvCxnSpPr>
        <p:spPr>
          <a:xfrm flipH="1">
            <a:off x="7250000" y="1446256"/>
            <a:ext cx="1148998" cy="74343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3727405" y="2514486"/>
            <a:ext cx="1148998" cy="74343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文本占位符 13"/>
          <p:cNvSpPr>
            <a:spLocks noGrp="1"/>
          </p:cNvSpPr>
          <p:nvPr>
            <p:ph type="body" sz="quarter" idx="10" hasCustomPrompt="1"/>
          </p:nvPr>
        </p:nvSpPr>
        <p:spPr>
          <a:xfrm>
            <a:off x="4999830" y="2131886"/>
            <a:ext cx="2192338" cy="923330"/>
          </a:xfrm>
          <a:prstGeom prst="rect">
            <a:avLst/>
          </a:prstGeom>
        </p:spPr>
        <p:txBody>
          <a:bodyPr>
            <a:spAutoFit/>
          </a:bodyPr>
          <a:lstStyle>
            <a:lvl1pPr marL="0" indent="0" algn="ctr">
              <a:buFont typeface="Arial" pitchFamily="34" charset="0"/>
              <a:buNone/>
              <a:defRPr sz="6000" b="1">
                <a:solidFill>
                  <a:schemeClr val="bg1"/>
                </a:solidFill>
              </a:defRPr>
            </a:lvl1pPr>
          </a:lstStyle>
          <a:p>
            <a:pPr lvl="0"/>
            <a:r>
              <a:rPr lang="en-US" altLang="zh-CN" dirty="0"/>
              <a:t>2015</a:t>
            </a:r>
            <a:endParaRPr lang="zh-CN" altLang="en-US" dirty="0"/>
          </a:p>
        </p:txBody>
      </p:sp>
      <p:sp>
        <p:nvSpPr>
          <p:cNvPr id="16" name="文本占位符 13"/>
          <p:cNvSpPr>
            <a:spLocks noGrp="1"/>
          </p:cNvSpPr>
          <p:nvPr>
            <p:ph type="body" sz="quarter" idx="11" hasCustomPrompt="1"/>
          </p:nvPr>
        </p:nvSpPr>
        <p:spPr>
          <a:xfrm>
            <a:off x="3089247" y="4048840"/>
            <a:ext cx="6013506" cy="701731"/>
          </a:xfrm>
          <a:prstGeom prst="rect">
            <a:avLst/>
          </a:prstGeom>
        </p:spPr>
        <p:txBody>
          <a:bodyPr wrap="none">
            <a:spAutoFit/>
          </a:bodyPr>
          <a:lstStyle>
            <a:lvl1pPr marL="0" marR="0" indent="0" algn="l" defTabSz="913765" rtl="0" eaLnBrk="1" latinLnBrk="0" hangingPunct="1">
              <a:lnSpc>
                <a:spcPct val="90000"/>
              </a:lnSpc>
              <a:spcBef>
                <a:spcPts val="1000"/>
              </a:spcBef>
              <a:spcAft>
                <a:spcPts val="0"/>
              </a:spcAft>
              <a:buClrTx/>
              <a:buSzTx/>
              <a:buFont typeface="Arial" pitchFamily="34" charset="0"/>
              <a:buNone/>
              <a:defRPr kumimoji="1" lang="zh-CN" altLang="en-US" sz="4400" b="1" dirty="0">
                <a:solidFill>
                  <a:schemeClr val="accent2"/>
                </a:solidFill>
                <a:cs typeface="+mn-ea"/>
              </a:defRPr>
            </a:lvl1pPr>
          </a:lstStyle>
          <a:p>
            <a:pPr marL="0" marR="0" lvl="0" indent="0" algn="l" defTabSz="913765" rtl="0" eaLnBrk="1" latinLnBrk="0" hangingPunct="1">
              <a:lnSpc>
                <a:spcPct val="90000"/>
              </a:lnSpc>
              <a:spcBef>
                <a:spcPts val="1000"/>
              </a:spcBef>
              <a:spcAft>
                <a:spcPts val="0"/>
              </a:spcAft>
              <a:buClrTx/>
              <a:buSzTx/>
              <a:buFont typeface="Arial" pitchFamily="34" charset="0"/>
              <a:buNone/>
              <a:defRPr/>
            </a:pPr>
            <a:r>
              <a:rPr kumimoji="1" lang="en-US" altLang="zh-CN" sz="4400" b="1" dirty="0">
                <a:solidFill>
                  <a:srgbClr val="157E9F"/>
                </a:solidFill>
                <a:cs typeface="+mn-ea"/>
                <a:sym typeface="+mn-lt"/>
              </a:rPr>
              <a:t>POWERPOINT</a:t>
            </a:r>
            <a:r>
              <a:rPr kumimoji="1" lang="zh-CN" altLang="en-US" sz="4400" b="1" dirty="0">
                <a:solidFill>
                  <a:srgbClr val="157E9F"/>
                </a:solidFill>
                <a:cs typeface="+mn-ea"/>
                <a:sym typeface="+mn-lt"/>
              </a:rPr>
              <a:t> </a:t>
            </a:r>
            <a:r>
              <a:rPr kumimoji="1" lang="en-US" altLang="zh-CN" sz="4400" b="1" dirty="0">
                <a:solidFill>
                  <a:srgbClr val="157E9F"/>
                </a:solidFill>
                <a:cs typeface="+mn-ea"/>
                <a:sym typeface="+mn-lt"/>
              </a:rPr>
              <a:t>TEMPLATE</a:t>
            </a:r>
            <a:endParaRPr kumimoji="1" lang="zh-CN" altLang="en-US" sz="4400" b="1" dirty="0">
              <a:solidFill>
                <a:srgbClr val="157E9F"/>
              </a:solidFill>
              <a:cs typeface="+mn-ea"/>
              <a:sym typeface="+mn-lt"/>
            </a:endParaRPr>
          </a:p>
        </p:txBody>
      </p:sp>
      <p:sp>
        <p:nvSpPr>
          <p:cNvPr id="17" name="文本占位符 13"/>
          <p:cNvSpPr>
            <a:spLocks noGrp="1"/>
          </p:cNvSpPr>
          <p:nvPr>
            <p:ph type="body" sz="quarter" idx="12" hasCustomPrompt="1"/>
          </p:nvPr>
        </p:nvSpPr>
        <p:spPr>
          <a:xfrm>
            <a:off x="5206314" y="5622878"/>
            <a:ext cx="1820362" cy="258528"/>
          </a:xfrm>
          <a:prstGeom prst="rect">
            <a:avLst/>
          </a:prstGeom>
          <a:noFill/>
        </p:spPr>
        <p:txBody>
          <a:bodyPr wrap="none" lIns="91436" tIns="45718" rIns="91436" bIns="45718" rtlCol="0">
            <a:spAutoFit/>
          </a:bodyPr>
          <a:lstStyle>
            <a:lvl1pPr marL="0" indent="0">
              <a:buNone/>
              <a:defRPr kumimoji="1" lang="zh-CN" altLang="en-US" sz="1200" dirty="0">
                <a:solidFill>
                  <a:schemeClr val="bg1"/>
                </a:solidFill>
                <a:cs typeface="+mn-ea"/>
              </a:defRPr>
            </a:lvl1pPr>
          </a:lstStyle>
          <a:p>
            <a:pPr defTabSz="456565"/>
            <a:r>
              <a:rPr kumimoji="1" lang="en-US" altLang="zh-CN" sz="1200" dirty="0">
                <a:solidFill>
                  <a:schemeClr val="bg1"/>
                </a:solidFill>
                <a:cs typeface="+mn-ea"/>
                <a:sym typeface="+mn-lt"/>
              </a:rPr>
              <a:t>PRESENTED</a:t>
            </a:r>
            <a:r>
              <a:rPr kumimoji="1" lang="zh-CN" altLang="en-US" sz="1200" dirty="0">
                <a:solidFill>
                  <a:schemeClr val="bg1"/>
                </a:solidFill>
                <a:cs typeface="+mn-ea"/>
                <a:sym typeface="+mn-lt"/>
              </a:rPr>
              <a:t> </a:t>
            </a:r>
            <a:r>
              <a:rPr kumimoji="1" lang="en-US" altLang="zh-CN" sz="1200" dirty="0">
                <a:solidFill>
                  <a:schemeClr val="bg1"/>
                </a:solidFill>
                <a:cs typeface="+mn-ea"/>
                <a:sym typeface="+mn-lt"/>
              </a:rPr>
              <a:t>BY</a:t>
            </a:r>
            <a:r>
              <a:rPr kumimoji="1" lang="zh-CN" altLang="en-US" sz="1200" dirty="0">
                <a:solidFill>
                  <a:schemeClr val="bg1"/>
                </a:solidFill>
                <a:cs typeface="+mn-ea"/>
                <a:sym typeface="+mn-lt"/>
              </a:rPr>
              <a:t> </a:t>
            </a:r>
            <a:r>
              <a:rPr kumimoji="1" lang="en-US" altLang="zh-CN" sz="1200" dirty="0">
                <a:solidFill>
                  <a:schemeClr val="bg1"/>
                </a:solidFill>
                <a:cs typeface="+mn-ea"/>
                <a:sym typeface="+mn-lt"/>
              </a:rPr>
              <a:t>OfficePLUS</a:t>
            </a:r>
            <a:endParaRPr kumimoji="1" lang="zh-CN" altLang="en-US" sz="1200" dirty="0">
              <a:solidFill>
                <a:schemeClr val="bg1"/>
              </a:solidFill>
              <a:cs typeface="+mn-ea"/>
              <a:sym typeface="+mn-lt"/>
            </a:endParaRPr>
          </a:p>
        </p:txBody>
      </p:sp>
      <p:grpSp>
        <p:nvGrpSpPr>
          <p:cNvPr id="13" name="组合 12"/>
          <p:cNvGrpSpPr/>
          <p:nvPr userDrawn="1"/>
        </p:nvGrpSpPr>
        <p:grpSpPr>
          <a:xfrm>
            <a:off x="8536802" y="6246609"/>
            <a:ext cx="1482490" cy="441819"/>
            <a:chOff x="5423378" y="6216478"/>
            <a:chExt cx="1482490" cy="441819"/>
          </a:xfrm>
        </p:grpSpPr>
        <p:pic>
          <p:nvPicPr>
            <p:cNvPr id="15" name="图片 14"/>
            <p:cNvPicPr>
              <a:picLocks noChangeAspect="1"/>
            </p:cNvPicPr>
            <p:nvPr/>
          </p:nvPicPr>
          <p:blipFill rotWithShape="1">
            <a:blip r:embed="rId2">
              <a:extLst>
                <a:ext uri="{28A0092B-C50C-407E-A947-70E740481C1C}">
                  <a14:useLocalDpi xmlns:a14="http://schemas.microsoft.com/office/drawing/2010/main" val="0"/>
                </a:ext>
              </a:extLst>
            </a:blip>
            <a:srcRect b="44131"/>
            <a:stretch>
              <a:fillRect/>
            </a:stretch>
          </p:blipFill>
          <p:spPr>
            <a:xfrm>
              <a:off x="5490103" y="6216478"/>
              <a:ext cx="1415765" cy="280796"/>
            </a:xfrm>
            <a:prstGeom prst="rect">
              <a:avLst/>
            </a:prstGeom>
          </p:spPr>
        </p:pic>
        <p:sp>
          <p:nvSpPr>
            <p:cNvPr id="18" name="矩形 17"/>
            <p:cNvSpPr/>
            <p:nvPr/>
          </p:nvSpPr>
          <p:spPr>
            <a:xfrm>
              <a:off x="5423378" y="6258187"/>
              <a:ext cx="1345241" cy="400110"/>
            </a:xfrm>
            <a:prstGeom prst="rect">
              <a:avLst/>
            </a:prstGeom>
            <a:noFill/>
          </p:spPr>
          <p:txBody>
            <a:bodyPr wrap="none" lIns="91440" tIns="45720" rIns="91440" bIns="45720">
              <a:spAutoFit/>
            </a:bodyPr>
            <a:lstStyle/>
            <a:p>
              <a:pPr algn="ctr"/>
              <a:r>
                <a:rPr lang="en-US" altLang="zh-CN" sz="2000" b="1" i="1" dirty="0" err="1">
                  <a:ln w="0"/>
                  <a:solidFill>
                    <a:schemeClr val="accent2">
                      <a:lumMod val="75000"/>
                    </a:schemeClr>
                  </a:solidFill>
                </a:rPr>
                <a:t>FiberHome</a:t>
              </a:r>
              <a:endParaRPr lang="zh-CN" altLang="en-US" sz="2000" b="1" i="1" cap="none" spc="0" dirty="0">
                <a:ln w="0"/>
                <a:solidFill>
                  <a:schemeClr val="accent2">
                    <a:lumMod val="75000"/>
                  </a:schemeClr>
                </a:solidFill>
              </a:endParaRPr>
            </a:p>
          </p:txBody>
        </p:sp>
      </p:grpSp>
      <p:pic>
        <p:nvPicPr>
          <p:cNvPr id="19" name="Picture 4" descr="D:\柳娜\烽火立云资料\烽火立云VI\立云教育logo全-02.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299788" y="6246609"/>
            <a:ext cx="1507191" cy="441819"/>
          </a:xfrm>
          <a:prstGeom prst="rect">
            <a:avLst/>
          </a:prstGeom>
          <a:noFill/>
          <a:effectLst/>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_6">
    <p:spTree>
      <p:nvGrpSpPr>
        <p:cNvPr id="1" name=""/>
        <p:cNvGrpSpPr/>
        <p:nvPr/>
      </p:nvGrpSpPr>
      <p:grpSpPr>
        <a:xfrm>
          <a:off x="0" y="0"/>
          <a:ext cx="0" cy="0"/>
          <a:chOff x="0" y="0"/>
          <a:chExt cx="0" cy="0"/>
        </a:xfrm>
      </p:grpSpPr>
      <p:sp>
        <p:nvSpPr>
          <p:cNvPr id="3" name="矩形 2"/>
          <p:cNvSpPr/>
          <p:nvPr userDrawn="1"/>
        </p:nvSpPr>
        <p:spPr>
          <a:xfrm>
            <a:off x="0" y="1962150"/>
            <a:ext cx="12192000" cy="3105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3"/>
          <p:cNvSpPr>
            <a:spLocks noGrp="1"/>
          </p:cNvSpPr>
          <p:nvPr>
            <p:ph type="body" sz="quarter" idx="13" hasCustomPrompt="1"/>
          </p:nvPr>
        </p:nvSpPr>
        <p:spPr>
          <a:xfrm>
            <a:off x="4785360" y="365126"/>
            <a:ext cx="2621280" cy="420552"/>
          </a:xfrm>
          <a:prstGeom prst="rect">
            <a:avLst/>
          </a:prstGeom>
        </p:spPr>
        <p:txBody>
          <a:bodyPr/>
          <a:lstStyle>
            <a:lvl1pPr marL="0" indent="0">
              <a:buNone/>
              <a:defRPr sz="2400" b="1"/>
            </a:lvl1pPr>
          </a:lstStyle>
          <a:p>
            <a:pPr lvl="0"/>
            <a:r>
              <a:rPr lang="zh-CN" altLang="en-US" dirty="0"/>
              <a:t>点击此处添加标题</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_7">
    <p:spTree>
      <p:nvGrpSpPr>
        <p:cNvPr id="1" name=""/>
        <p:cNvGrpSpPr/>
        <p:nvPr/>
      </p:nvGrpSpPr>
      <p:grpSpPr>
        <a:xfrm>
          <a:off x="0" y="0"/>
          <a:ext cx="0" cy="0"/>
          <a:chOff x="0" y="0"/>
          <a:chExt cx="0" cy="0"/>
        </a:xfrm>
      </p:grpSpPr>
      <p:sp>
        <p:nvSpPr>
          <p:cNvPr id="6" name="等腰三角形 5"/>
          <p:cNvSpPr/>
          <p:nvPr userDrawn="1"/>
        </p:nvSpPr>
        <p:spPr>
          <a:xfrm>
            <a:off x="8476343" y="0"/>
            <a:ext cx="3715657" cy="6858000"/>
          </a:xfrm>
          <a:prstGeom prst="triangle">
            <a:avLst>
              <a:gd name="adj" fmla="val 10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a:off x="9361714" y="0"/>
            <a:ext cx="2830287" cy="6858000"/>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H="1" flipV="1">
            <a:off x="-1" y="0"/>
            <a:ext cx="3222171" cy="6858000"/>
          </a:xfrm>
          <a:prstGeom prst="triangle">
            <a:avLst>
              <a:gd name="adj" fmla="val 10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flipH="1" flipV="1">
            <a:off x="0" y="0"/>
            <a:ext cx="2830287" cy="6858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3"/>
          <p:cNvSpPr>
            <a:spLocks noGrp="1"/>
          </p:cNvSpPr>
          <p:nvPr>
            <p:ph type="body" sz="quarter" idx="13" hasCustomPrompt="1"/>
          </p:nvPr>
        </p:nvSpPr>
        <p:spPr>
          <a:xfrm>
            <a:off x="4785360" y="365126"/>
            <a:ext cx="2621280" cy="420552"/>
          </a:xfrm>
          <a:prstGeom prst="rect">
            <a:avLst/>
          </a:prstGeom>
        </p:spPr>
        <p:txBody>
          <a:bodyPr/>
          <a:lstStyle>
            <a:lvl1pPr marL="0" indent="0">
              <a:buNone/>
              <a:defRPr sz="2400" b="1"/>
            </a:lvl1pPr>
          </a:lstStyle>
          <a:p>
            <a:pPr lvl="0"/>
            <a:r>
              <a:rPr lang="zh-CN" altLang="en-US" dirty="0"/>
              <a:t>点击此处添加标题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_8">
    <p:spTree>
      <p:nvGrpSpPr>
        <p:cNvPr id="1" name=""/>
        <p:cNvGrpSpPr/>
        <p:nvPr/>
      </p:nvGrpSpPr>
      <p:grpSpPr>
        <a:xfrm>
          <a:off x="0" y="0"/>
          <a:ext cx="0" cy="0"/>
          <a:chOff x="0" y="0"/>
          <a:chExt cx="0" cy="0"/>
        </a:xfrm>
      </p:grpSpPr>
      <p:sp>
        <p:nvSpPr>
          <p:cNvPr id="3" name="矩形 2"/>
          <p:cNvSpPr/>
          <p:nvPr userDrawn="1"/>
        </p:nvSpPr>
        <p:spPr>
          <a:xfrm>
            <a:off x="0" y="0"/>
            <a:ext cx="12192000" cy="30289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3"/>
          <p:cNvSpPr>
            <a:spLocks noGrp="1"/>
          </p:cNvSpPr>
          <p:nvPr>
            <p:ph type="body" sz="quarter" idx="13" hasCustomPrompt="1"/>
          </p:nvPr>
        </p:nvSpPr>
        <p:spPr>
          <a:xfrm>
            <a:off x="4785360" y="365126"/>
            <a:ext cx="2621280" cy="420552"/>
          </a:xfrm>
          <a:prstGeom prst="rect">
            <a:avLst/>
          </a:prstGeom>
        </p:spPr>
        <p:txBody>
          <a:bodyPr/>
          <a:lstStyle>
            <a:lvl1pPr marL="0" indent="0">
              <a:buNone/>
              <a:defRPr sz="2400" b="1"/>
            </a:lvl1pPr>
          </a:lstStyle>
          <a:p>
            <a:pPr lvl="0"/>
            <a:r>
              <a:rPr lang="zh-CN" altLang="en-US" dirty="0"/>
              <a:t>点击此处添加标题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页_9">
    <p:spTree>
      <p:nvGrpSpPr>
        <p:cNvPr id="1" name=""/>
        <p:cNvGrpSpPr/>
        <p:nvPr/>
      </p:nvGrpSpPr>
      <p:grpSpPr>
        <a:xfrm>
          <a:off x="0" y="0"/>
          <a:ext cx="0" cy="0"/>
          <a:chOff x="0" y="0"/>
          <a:chExt cx="0" cy="0"/>
        </a:xfrm>
      </p:grpSpPr>
      <p:sp>
        <p:nvSpPr>
          <p:cNvPr id="3" name="矩形 2"/>
          <p:cNvSpPr/>
          <p:nvPr userDrawn="1"/>
        </p:nvSpPr>
        <p:spPr>
          <a:xfrm rot="16200000">
            <a:off x="-381000" y="381000"/>
            <a:ext cx="6858000" cy="60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nvGrpSpPr>
          <p:cNvPr id="4" name="组合 3"/>
          <p:cNvGrpSpPr/>
          <p:nvPr userDrawn="1"/>
        </p:nvGrpSpPr>
        <p:grpSpPr>
          <a:xfrm>
            <a:off x="10597829" y="121581"/>
            <a:ext cx="1482490" cy="441819"/>
            <a:chOff x="5423378" y="6216478"/>
            <a:chExt cx="1482490" cy="441819"/>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44131"/>
            <a:stretch>
              <a:fillRect/>
            </a:stretch>
          </p:blipFill>
          <p:spPr>
            <a:xfrm>
              <a:off x="5490103" y="6216478"/>
              <a:ext cx="1415765" cy="280796"/>
            </a:xfrm>
            <a:prstGeom prst="rect">
              <a:avLst/>
            </a:prstGeom>
          </p:spPr>
        </p:pic>
        <p:sp>
          <p:nvSpPr>
            <p:cNvPr id="6" name="矩形 5"/>
            <p:cNvSpPr/>
            <p:nvPr/>
          </p:nvSpPr>
          <p:spPr>
            <a:xfrm>
              <a:off x="5423378" y="6258187"/>
              <a:ext cx="1345241" cy="400110"/>
            </a:xfrm>
            <a:prstGeom prst="rect">
              <a:avLst/>
            </a:prstGeom>
            <a:noFill/>
          </p:spPr>
          <p:txBody>
            <a:bodyPr wrap="none" lIns="91440" tIns="45720" rIns="91440" bIns="45720">
              <a:spAutoFit/>
            </a:bodyPr>
            <a:lstStyle/>
            <a:p>
              <a:pPr algn="ctr"/>
              <a:r>
                <a:rPr lang="en-US" altLang="zh-CN" sz="2000" b="1" i="1" dirty="0" err="1">
                  <a:ln w="0"/>
                  <a:solidFill>
                    <a:schemeClr val="accent2">
                      <a:lumMod val="75000"/>
                    </a:schemeClr>
                  </a:solidFill>
                </a:rPr>
                <a:t>FiberHome</a:t>
              </a:r>
              <a:endParaRPr lang="zh-CN" altLang="en-US" sz="2000" b="1" i="1" cap="none" spc="0" dirty="0">
                <a:ln w="0"/>
                <a:solidFill>
                  <a:schemeClr val="accent2">
                    <a:lumMod val="75000"/>
                  </a:schemeClr>
                </a:solidFill>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2"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2" y="4589466"/>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t>2017/5/31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99" y="6356350"/>
            <a:ext cx="2844800" cy="365125"/>
          </a:xfrm>
          <a:prstGeom prst="rect">
            <a:avLst/>
          </a:prstGeom>
        </p:spPr>
        <p:txBody>
          <a:bodyPr/>
          <a:lstStyle/>
          <a:p>
            <a:fld id="{82F288E0-7875-42C4-84C8-98DBBD3BF4D2}" type="datetimeFigureOut">
              <a:rPr lang="zh-CN" altLang="en-US" smtClean="0"/>
              <a:t>2017/5/31</a:t>
            </a:fld>
            <a:endParaRPr lang="zh-CN" altLang="en-US"/>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1" y="6356350"/>
            <a:ext cx="2844800" cy="365125"/>
          </a:xfrm>
          <a:prstGeom prst="rect">
            <a:avLst/>
          </a:prstGeo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808979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三项目录">
    <p:spTree>
      <p:nvGrpSpPr>
        <p:cNvPr id="1" name=""/>
        <p:cNvGrpSpPr/>
        <p:nvPr/>
      </p:nvGrpSpPr>
      <p:grpSpPr>
        <a:xfrm>
          <a:off x="0" y="0"/>
          <a:ext cx="0" cy="0"/>
          <a:chOff x="0" y="0"/>
          <a:chExt cx="0" cy="0"/>
        </a:xfrm>
      </p:grpSpPr>
      <p:grpSp>
        <p:nvGrpSpPr>
          <p:cNvPr id="5" name="组合 4"/>
          <p:cNvGrpSpPr/>
          <p:nvPr userDrawn="1"/>
        </p:nvGrpSpPr>
        <p:grpSpPr>
          <a:xfrm>
            <a:off x="0" y="-8111"/>
            <a:ext cx="12192000" cy="6866111"/>
            <a:chOff x="0" y="-8111"/>
            <a:chExt cx="12192000" cy="6866111"/>
          </a:xfrm>
        </p:grpSpPr>
        <p:sp>
          <p:nvSpPr>
            <p:cNvPr id="6" name="矩形 5"/>
            <p:cNvSpPr/>
            <p:nvPr/>
          </p:nvSpPr>
          <p:spPr>
            <a:xfrm>
              <a:off x="0" y="0"/>
              <a:ext cx="5502613"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矩形 2"/>
            <p:cNvSpPr/>
            <p:nvPr userDrawn="1"/>
          </p:nvSpPr>
          <p:spPr>
            <a:xfrm>
              <a:off x="5502613" y="-8111"/>
              <a:ext cx="6689387" cy="6866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占位符 22"/>
          <p:cNvSpPr>
            <a:spLocks noGrp="1"/>
          </p:cNvSpPr>
          <p:nvPr userDrawn="1">
            <p:ph type="body" sz="quarter" idx="10" hasCustomPrompt="1"/>
          </p:nvPr>
        </p:nvSpPr>
        <p:spPr>
          <a:xfrm>
            <a:off x="6096155" y="4330700"/>
            <a:ext cx="1701645" cy="369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marR="0" indent="0" algn="ctr" defTabSz="913765" rtl="0" eaLnBrk="1" latinLnBrk="0" hangingPunct="1">
              <a:lnSpc>
                <a:spcPct val="90000"/>
              </a:lnSpc>
              <a:spcBef>
                <a:spcPts val="1000"/>
              </a:spcBef>
              <a:spcAft>
                <a:spcPts val="0"/>
              </a:spcAft>
              <a:buClrTx/>
              <a:buSzTx/>
              <a:buFont typeface="Arial" pitchFamily="34" charset="0"/>
              <a:buNone/>
              <a:defRPr lang="zh-CN" altLang="en-US" sz="2000" b="1" dirty="0">
                <a:solidFill>
                  <a:schemeClr val="lt1"/>
                </a:solidFill>
                <a:cs typeface="+mn-ea"/>
              </a:defRPr>
            </a:lvl1pPr>
          </a:lstStyle>
          <a:p>
            <a:pPr marL="0" marR="0" lvl="0" indent="0" algn="ctr" defTabSz="913765" rtl="0" eaLnBrk="1" latinLnBrk="0" hangingPunct="1">
              <a:lnSpc>
                <a:spcPct val="90000"/>
              </a:lnSpc>
              <a:spcBef>
                <a:spcPts val="1000"/>
              </a:spcBef>
              <a:spcAft>
                <a:spcPts val="0"/>
              </a:spcAft>
              <a:buClrTx/>
              <a:buSzTx/>
              <a:buFont typeface="Arial" pitchFamily="34" charset="0"/>
              <a:buNone/>
              <a:defRPr/>
            </a:pPr>
            <a:r>
              <a:rPr lang="en-US" altLang="zh-CN" sz="2000" b="1" dirty="0">
                <a:cs typeface="+mn-ea"/>
                <a:sym typeface="+mn-lt"/>
              </a:rPr>
              <a:t>Your keyword</a:t>
            </a:r>
            <a:endParaRPr lang="zh-CN" altLang="en-US" sz="2000" b="1" dirty="0">
              <a:cs typeface="+mn-ea"/>
              <a:sym typeface="+mn-lt"/>
            </a:endParaRPr>
          </a:p>
        </p:txBody>
      </p:sp>
      <p:sp>
        <p:nvSpPr>
          <p:cNvPr id="29" name="文本占位符 22"/>
          <p:cNvSpPr>
            <a:spLocks noGrp="1"/>
          </p:cNvSpPr>
          <p:nvPr userDrawn="1">
            <p:ph type="body" sz="quarter" idx="14" hasCustomPrompt="1"/>
          </p:nvPr>
        </p:nvSpPr>
        <p:spPr>
          <a:xfrm>
            <a:off x="6096000" y="1766017"/>
            <a:ext cx="5356070" cy="424732"/>
          </a:xfrm>
          <a:prstGeom prst="rect">
            <a:avLst/>
          </a:prstGeom>
          <a:noFill/>
        </p:spPr>
        <p:txBody>
          <a:bodyPr wrap="square" rtlCol="0">
            <a:spAutoFit/>
          </a:bodyPr>
          <a:lstStyle>
            <a:lvl1pPr marL="0" marR="0" indent="0" algn="l" defTabSz="913765" rtl="0" eaLnBrk="1" latinLnBrk="0" hangingPunct="1">
              <a:lnSpc>
                <a:spcPct val="90000"/>
              </a:lnSpc>
              <a:spcBef>
                <a:spcPts val="1000"/>
              </a:spcBef>
              <a:spcAft>
                <a:spcPts val="0"/>
              </a:spcAft>
              <a:buClrTx/>
              <a:buSzTx/>
              <a:buFont typeface="Arial" pitchFamily="34" charset="0"/>
              <a:buNone/>
              <a:defRPr lang="zh-CN" altLang="en-US" sz="2400" b="1" dirty="0">
                <a:cs typeface="+mn-ea"/>
              </a:defRPr>
            </a:lvl1pPr>
          </a:lstStyle>
          <a:p>
            <a:pPr marL="0" marR="0" lvl="0" indent="0" algn="l" defTabSz="913765" rtl="0" eaLnBrk="1" latinLnBrk="0" hangingPunct="1">
              <a:lnSpc>
                <a:spcPct val="90000"/>
              </a:lnSpc>
              <a:spcBef>
                <a:spcPts val="1000"/>
              </a:spcBef>
              <a:spcAft>
                <a:spcPts val="0"/>
              </a:spcAft>
              <a:buClrTx/>
              <a:buSzTx/>
              <a:buFont typeface="Arial" pitchFamily="34" charset="0"/>
              <a:buNone/>
              <a:defRPr/>
            </a:pPr>
            <a:r>
              <a:rPr lang="zh-CN" altLang="en-US" sz="2400" b="1" dirty="0">
                <a:cs typeface="+mn-ea"/>
                <a:sym typeface="+mn-lt"/>
              </a:rPr>
              <a:t>点击此处添加标题</a:t>
            </a:r>
          </a:p>
        </p:txBody>
      </p:sp>
      <p:sp>
        <p:nvSpPr>
          <p:cNvPr id="32" name="文本占位符 31"/>
          <p:cNvSpPr>
            <a:spLocks noGrp="1"/>
          </p:cNvSpPr>
          <p:nvPr userDrawn="1">
            <p:ph type="body" sz="quarter" idx="15" hasCustomPrompt="1"/>
          </p:nvPr>
        </p:nvSpPr>
        <p:spPr>
          <a:xfrm>
            <a:off x="6096000" y="2446338"/>
            <a:ext cx="5356225" cy="1752531"/>
          </a:xfrm>
          <a:prstGeom prst="rect">
            <a:avLst/>
          </a:prstGeom>
        </p:spPr>
        <p:txBody>
          <a:bodyPr>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sz="1200">
                <a:solidFill>
                  <a:schemeClr val="bg1">
                    <a:lumMod val="50000"/>
                  </a:schemeClr>
                </a:solidFill>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lumMod val="50000"/>
                  </a:schemeClr>
                </a:solidFill>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sp>
        <p:nvSpPr>
          <p:cNvPr id="30" name="文本占位符 22"/>
          <p:cNvSpPr>
            <a:spLocks noGrp="1"/>
          </p:cNvSpPr>
          <p:nvPr userDrawn="1">
            <p:ph type="body" sz="quarter" idx="17" hasCustomPrompt="1"/>
          </p:nvPr>
        </p:nvSpPr>
        <p:spPr>
          <a:xfrm>
            <a:off x="1757362" y="1512116"/>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4" name="文本占位符 3"/>
          <p:cNvSpPr>
            <a:spLocks noGrp="1"/>
          </p:cNvSpPr>
          <p:nvPr userDrawn="1">
            <p:ph type="body" sz="quarter" idx="18" hasCustomPrompt="1"/>
          </p:nvPr>
        </p:nvSpPr>
        <p:spPr>
          <a:xfrm>
            <a:off x="842962" y="1373616"/>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sp>
        <p:nvSpPr>
          <p:cNvPr id="33" name="文本占位符 22"/>
          <p:cNvSpPr>
            <a:spLocks noGrp="1"/>
          </p:cNvSpPr>
          <p:nvPr userDrawn="1">
            <p:ph type="body" sz="quarter" idx="19" hasCustomPrompt="1"/>
          </p:nvPr>
        </p:nvSpPr>
        <p:spPr>
          <a:xfrm>
            <a:off x="1757362" y="3023291"/>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34" name="文本占位符 3"/>
          <p:cNvSpPr>
            <a:spLocks noGrp="1"/>
          </p:cNvSpPr>
          <p:nvPr userDrawn="1">
            <p:ph type="body" sz="quarter" idx="20" hasCustomPrompt="1"/>
          </p:nvPr>
        </p:nvSpPr>
        <p:spPr>
          <a:xfrm>
            <a:off x="842962" y="2884791"/>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sp>
        <p:nvSpPr>
          <p:cNvPr id="35" name="文本占位符 22"/>
          <p:cNvSpPr>
            <a:spLocks noGrp="1"/>
          </p:cNvSpPr>
          <p:nvPr userDrawn="1">
            <p:ph type="body" sz="quarter" idx="21" hasCustomPrompt="1"/>
          </p:nvPr>
        </p:nvSpPr>
        <p:spPr>
          <a:xfrm>
            <a:off x="1757362" y="4535157"/>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36" name="文本占位符 3"/>
          <p:cNvSpPr>
            <a:spLocks noGrp="1"/>
          </p:cNvSpPr>
          <p:nvPr userDrawn="1">
            <p:ph type="body" sz="quarter" idx="22" hasCustomPrompt="1"/>
          </p:nvPr>
        </p:nvSpPr>
        <p:spPr>
          <a:xfrm>
            <a:off x="842962" y="4396657"/>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grpSp>
        <p:nvGrpSpPr>
          <p:cNvPr id="14" name="组合 13"/>
          <p:cNvGrpSpPr/>
          <p:nvPr userDrawn="1"/>
        </p:nvGrpSpPr>
        <p:grpSpPr>
          <a:xfrm>
            <a:off x="10610159" y="6300413"/>
            <a:ext cx="1482490" cy="441819"/>
            <a:chOff x="5423378" y="6216478"/>
            <a:chExt cx="1482490" cy="441819"/>
          </a:xfrm>
        </p:grpSpPr>
        <p:pic>
          <p:nvPicPr>
            <p:cNvPr id="15" name="图片 14"/>
            <p:cNvPicPr>
              <a:picLocks noChangeAspect="1"/>
            </p:cNvPicPr>
            <p:nvPr/>
          </p:nvPicPr>
          <p:blipFill rotWithShape="1">
            <a:blip r:embed="rId2">
              <a:extLst>
                <a:ext uri="{28A0092B-C50C-407E-A947-70E740481C1C}">
                  <a14:useLocalDpi xmlns:a14="http://schemas.microsoft.com/office/drawing/2010/main" val="0"/>
                </a:ext>
              </a:extLst>
            </a:blip>
            <a:srcRect b="44131"/>
            <a:stretch>
              <a:fillRect/>
            </a:stretch>
          </p:blipFill>
          <p:spPr>
            <a:xfrm>
              <a:off x="5490103" y="6216478"/>
              <a:ext cx="1415765" cy="280796"/>
            </a:xfrm>
            <a:prstGeom prst="rect">
              <a:avLst/>
            </a:prstGeom>
          </p:spPr>
        </p:pic>
        <p:sp>
          <p:nvSpPr>
            <p:cNvPr id="16" name="矩形 15"/>
            <p:cNvSpPr/>
            <p:nvPr/>
          </p:nvSpPr>
          <p:spPr>
            <a:xfrm>
              <a:off x="5423378" y="6258187"/>
              <a:ext cx="1345241" cy="400110"/>
            </a:xfrm>
            <a:prstGeom prst="rect">
              <a:avLst/>
            </a:prstGeom>
            <a:noFill/>
          </p:spPr>
          <p:txBody>
            <a:bodyPr wrap="none" lIns="91440" tIns="45720" rIns="91440" bIns="45720">
              <a:spAutoFit/>
            </a:bodyPr>
            <a:lstStyle/>
            <a:p>
              <a:pPr algn="ctr"/>
              <a:r>
                <a:rPr lang="en-US" altLang="zh-CN" sz="2000" b="1" i="1" dirty="0" err="1">
                  <a:ln w="0"/>
                  <a:solidFill>
                    <a:schemeClr val="accent2">
                      <a:lumMod val="75000"/>
                    </a:schemeClr>
                  </a:solidFill>
                </a:rPr>
                <a:t>FiberHome</a:t>
              </a:r>
              <a:endParaRPr lang="zh-CN" altLang="en-US" sz="2000" b="1" i="1" cap="none" spc="0" dirty="0">
                <a:ln w="0"/>
                <a:solidFill>
                  <a:schemeClr val="accent2">
                    <a:lumMod val="75000"/>
                  </a:schemeClr>
                </a:solidFill>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四项目录">
    <p:spTree>
      <p:nvGrpSpPr>
        <p:cNvPr id="1" name=""/>
        <p:cNvGrpSpPr/>
        <p:nvPr/>
      </p:nvGrpSpPr>
      <p:grpSpPr>
        <a:xfrm>
          <a:off x="0" y="0"/>
          <a:ext cx="0" cy="0"/>
          <a:chOff x="0" y="0"/>
          <a:chExt cx="0" cy="0"/>
        </a:xfrm>
      </p:grpSpPr>
      <p:grpSp>
        <p:nvGrpSpPr>
          <p:cNvPr id="22" name="组合 21"/>
          <p:cNvGrpSpPr/>
          <p:nvPr userDrawn="1"/>
        </p:nvGrpSpPr>
        <p:grpSpPr>
          <a:xfrm>
            <a:off x="0" y="-8111"/>
            <a:ext cx="12192000" cy="6866111"/>
            <a:chOff x="0" y="-8111"/>
            <a:chExt cx="12192000" cy="6866111"/>
          </a:xfrm>
        </p:grpSpPr>
        <p:sp>
          <p:nvSpPr>
            <p:cNvPr id="23" name="矩形 22"/>
            <p:cNvSpPr/>
            <p:nvPr/>
          </p:nvSpPr>
          <p:spPr>
            <a:xfrm>
              <a:off x="0" y="0"/>
              <a:ext cx="5502613"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矩形 23"/>
            <p:cNvSpPr/>
            <p:nvPr userDrawn="1"/>
          </p:nvSpPr>
          <p:spPr>
            <a:xfrm>
              <a:off x="5502613" y="-8111"/>
              <a:ext cx="6689387" cy="6866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占位符 22"/>
          <p:cNvSpPr>
            <a:spLocks noGrp="1"/>
          </p:cNvSpPr>
          <p:nvPr>
            <p:ph type="body" sz="quarter" idx="14" hasCustomPrompt="1"/>
          </p:nvPr>
        </p:nvSpPr>
        <p:spPr>
          <a:xfrm>
            <a:off x="6096000" y="1766017"/>
            <a:ext cx="5356070" cy="424732"/>
          </a:xfrm>
          <a:prstGeom prst="rect">
            <a:avLst/>
          </a:prstGeom>
          <a:noFill/>
        </p:spPr>
        <p:txBody>
          <a:bodyPr wrap="square" rtlCol="0">
            <a:spAutoFit/>
          </a:bodyPr>
          <a:lstStyle>
            <a:lvl1pPr marL="0" marR="0" indent="0" algn="l" defTabSz="913765" rtl="0" eaLnBrk="1" latinLnBrk="0" hangingPunct="1">
              <a:lnSpc>
                <a:spcPct val="90000"/>
              </a:lnSpc>
              <a:spcBef>
                <a:spcPts val="1000"/>
              </a:spcBef>
              <a:spcAft>
                <a:spcPts val="0"/>
              </a:spcAft>
              <a:buClrTx/>
              <a:buSzTx/>
              <a:buFont typeface="Arial" pitchFamily="34" charset="0"/>
              <a:buNone/>
              <a:defRPr lang="zh-CN" altLang="en-US" sz="2400" b="1" dirty="0">
                <a:cs typeface="+mn-ea"/>
              </a:defRPr>
            </a:lvl1pPr>
          </a:lstStyle>
          <a:p>
            <a:pPr marL="0" marR="0" lvl="0" indent="0" algn="l" defTabSz="913765" rtl="0" eaLnBrk="1" latinLnBrk="0" hangingPunct="1">
              <a:lnSpc>
                <a:spcPct val="90000"/>
              </a:lnSpc>
              <a:spcBef>
                <a:spcPts val="1000"/>
              </a:spcBef>
              <a:spcAft>
                <a:spcPts val="0"/>
              </a:spcAft>
              <a:buClrTx/>
              <a:buSzTx/>
              <a:buFont typeface="Arial" pitchFamily="34" charset="0"/>
              <a:buNone/>
              <a:defRPr/>
            </a:pPr>
            <a:r>
              <a:rPr lang="zh-CN" altLang="en-US" sz="2400" b="1" dirty="0">
                <a:cs typeface="+mn-ea"/>
                <a:sym typeface="+mn-lt"/>
              </a:rPr>
              <a:t>点击此处添加标题</a:t>
            </a:r>
          </a:p>
        </p:txBody>
      </p:sp>
      <p:sp>
        <p:nvSpPr>
          <p:cNvPr id="32" name="文本占位符 31"/>
          <p:cNvSpPr>
            <a:spLocks noGrp="1"/>
          </p:cNvSpPr>
          <p:nvPr>
            <p:ph type="body" sz="quarter" idx="15" hasCustomPrompt="1"/>
          </p:nvPr>
        </p:nvSpPr>
        <p:spPr>
          <a:xfrm>
            <a:off x="6096000" y="2446338"/>
            <a:ext cx="5356225" cy="1752531"/>
          </a:xfrm>
          <a:prstGeom prst="rect">
            <a:avLst/>
          </a:prstGeom>
        </p:spPr>
        <p:txBody>
          <a:bodyPr>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sz="1200">
                <a:solidFill>
                  <a:schemeClr val="bg1">
                    <a:lumMod val="50000"/>
                  </a:schemeClr>
                </a:solidFill>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lumMod val="50000"/>
                  </a:schemeClr>
                </a:solidFill>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sp>
        <p:nvSpPr>
          <p:cNvPr id="30" name="文本占位符 22"/>
          <p:cNvSpPr>
            <a:spLocks noGrp="1"/>
          </p:cNvSpPr>
          <p:nvPr>
            <p:ph type="body" sz="quarter" idx="17" hasCustomPrompt="1"/>
          </p:nvPr>
        </p:nvSpPr>
        <p:spPr>
          <a:xfrm>
            <a:off x="1757362" y="726383"/>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4" name="文本占位符 3"/>
          <p:cNvSpPr>
            <a:spLocks noGrp="1"/>
          </p:cNvSpPr>
          <p:nvPr>
            <p:ph type="body" sz="quarter" idx="18" hasCustomPrompt="1"/>
          </p:nvPr>
        </p:nvSpPr>
        <p:spPr>
          <a:xfrm>
            <a:off x="842962" y="587883"/>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sp>
        <p:nvSpPr>
          <p:cNvPr id="33" name="文本占位符 22"/>
          <p:cNvSpPr>
            <a:spLocks noGrp="1"/>
          </p:cNvSpPr>
          <p:nvPr>
            <p:ph type="body" sz="quarter" idx="19" hasCustomPrompt="1"/>
          </p:nvPr>
        </p:nvSpPr>
        <p:spPr>
          <a:xfrm>
            <a:off x="1757362" y="2237558"/>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34" name="文本占位符 3"/>
          <p:cNvSpPr>
            <a:spLocks noGrp="1"/>
          </p:cNvSpPr>
          <p:nvPr>
            <p:ph type="body" sz="quarter" idx="20" hasCustomPrompt="1"/>
          </p:nvPr>
        </p:nvSpPr>
        <p:spPr>
          <a:xfrm>
            <a:off x="842962" y="2099058"/>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sp>
        <p:nvSpPr>
          <p:cNvPr id="35" name="文本占位符 22"/>
          <p:cNvSpPr>
            <a:spLocks noGrp="1"/>
          </p:cNvSpPr>
          <p:nvPr>
            <p:ph type="body" sz="quarter" idx="21" hasCustomPrompt="1"/>
          </p:nvPr>
        </p:nvSpPr>
        <p:spPr>
          <a:xfrm>
            <a:off x="1757362" y="3749424"/>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36" name="文本占位符 3"/>
          <p:cNvSpPr>
            <a:spLocks noGrp="1"/>
          </p:cNvSpPr>
          <p:nvPr>
            <p:ph type="body" sz="quarter" idx="22" hasCustomPrompt="1"/>
          </p:nvPr>
        </p:nvSpPr>
        <p:spPr>
          <a:xfrm>
            <a:off x="842962" y="3610924"/>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sp>
        <p:nvSpPr>
          <p:cNvPr id="16" name="文本占位符 22"/>
          <p:cNvSpPr>
            <a:spLocks noGrp="1"/>
          </p:cNvSpPr>
          <p:nvPr>
            <p:ph type="body" sz="quarter" idx="23" hasCustomPrompt="1"/>
          </p:nvPr>
        </p:nvSpPr>
        <p:spPr>
          <a:xfrm>
            <a:off x="1757362" y="5261290"/>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17" name="文本占位符 3"/>
          <p:cNvSpPr>
            <a:spLocks noGrp="1"/>
          </p:cNvSpPr>
          <p:nvPr>
            <p:ph type="body" sz="quarter" idx="24" hasCustomPrompt="1"/>
          </p:nvPr>
        </p:nvSpPr>
        <p:spPr>
          <a:xfrm>
            <a:off x="842962" y="5122790"/>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sp>
        <p:nvSpPr>
          <p:cNvPr id="18" name="文本占位符 22"/>
          <p:cNvSpPr>
            <a:spLocks noGrp="1"/>
          </p:cNvSpPr>
          <p:nvPr>
            <p:ph type="body" sz="quarter" idx="10" hasCustomPrompt="1"/>
          </p:nvPr>
        </p:nvSpPr>
        <p:spPr>
          <a:xfrm>
            <a:off x="6096155" y="4330700"/>
            <a:ext cx="1701645" cy="369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marR="0" indent="0" algn="ctr" defTabSz="913765" rtl="0" eaLnBrk="1" latinLnBrk="0" hangingPunct="1">
              <a:lnSpc>
                <a:spcPct val="90000"/>
              </a:lnSpc>
              <a:spcBef>
                <a:spcPts val="1000"/>
              </a:spcBef>
              <a:spcAft>
                <a:spcPts val="0"/>
              </a:spcAft>
              <a:buClrTx/>
              <a:buSzTx/>
              <a:buFont typeface="Arial" pitchFamily="34" charset="0"/>
              <a:buNone/>
              <a:defRPr lang="zh-CN" altLang="en-US" sz="2000" b="1" dirty="0">
                <a:solidFill>
                  <a:schemeClr val="lt1"/>
                </a:solidFill>
                <a:cs typeface="+mn-ea"/>
              </a:defRPr>
            </a:lvl1pPr>
          </a:lstStyle>
          <a:p>
            <a:pPr marL="0" marR="0" lvl="0" indent="0" algn="ctr" defTabSz="913765" rtl="0" eaLnBrk="1" latinLnBrk="0" hangingPunct="1">
              <a:lnSpc>
                <a:spcPct val="90000"/>
              </a:lnSpc>
              <a:spcBef>
                <a:spcPts val="1000"/>
              </a:spcBef>
              <a:spcAft>
                <a:spcPts val="0"/>
              </a:spcAft>
              <a:buClrTx/>
              <a:buSzTx/>
              <a:buFont typeface="Arial" pitchFamily="34" charset="0"/>
              <a:buNone/>
              <a:defRPr/>
            </a:pPr>
            <a:r>
              <a:rPr lang="en-US" altLang="zh-CN" sz="2000" b="1" dirty="0">
                <a:cs typeface="+mn-ea"/>
                <a:sym typeface="+mn-lt"/>
              </a:rPr>
              <a:t>Your keyword</a:t>
            </a:r>
            <a:endParaRPr lang="zh-CN" altLang="en-US" sz="2000" b="1" dirty="0">
              <a:cs typeface="+mn-ea"/>
              <a:sym typeface="+mn-lt"/>
            </a:endParaRPr>
          </a:p>
        </p:txBody>
      </p:sp>
      <p:grpSp>
        <p:nvGrpSpPr>
          <p:cNvPr id="19" name="组合 18"/>
          <p:cNvGrpSpPr/>
          <p:nvPr userDrawn="1"/>
        </p:nvGrpSpPr>
        <p:grpSpPr>
          <a:xfrm>
            <a:off x="10610159" y="6300413"/>
            <a:ext cx="1482490" cy="441819"/>
            <a:chOff x="5423378" y="6216478"/>
            <a:chExt cx="1482490" cy="441819"/>
          </a:xfrm>
        </p:grpSpPr>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b="44131"/>
            <a:stretch>
              <a:fillRect/>
            </a:stretch>
          </p:blipFill>
          <p:spPr>
            <a:xfrm>
              <a:off x="5490103" y="6216478"/>
              <a:ext cx="1415765" cy="280796"/>
            </a:xfrm>
            <a:prstGeom prst="rect">
              <a:avLst/>
            </a:prstGeom>
          </p:spPr>
        </p:pic>
        <p:sp>
          <p:nvSpPr>
            <p:cNvPr id="21" name="矩形 20"/>
            <p:cNvSpPr/>
            <p:nvPr/>
          </p:nvSpPr>
          <p:spPr>
            <a:xfrm>
              <a:off x="5423378" y="6258187"/>
              <a:ext cx="1345241" cy="400110"/>
            </a:xfrm>
            <a:prstGeom prst="rect">
              <a:avLst/>
            </a:prstGeom>
            <a:noFill/>
          </p:spPr>
          <p:txBody>
            <a:bodyPr wrap="none" lIns="91440" tIns="45720" rIns="91440" bIns="45720">
              <a:spAutoFit/>
            </a:bodyPr>
            <a:lstStyle/>
            <a:p>
              <a:pPr algn="ctr"/>
              <a:r>
                <a:rPr lang="en-US" altLang="zh-CN" sz="2000" b="1" i="1" dirty="0" err="1">
                  <a:ln w="0"/>
                  <a:solidFill>
                    <a:schemeClr val="accent2">
                      <a:lumMod val="75000"/>
                    </a:schemeClr>
                  </a:solidFill>
                </a:rPr>
                <a:t>FiberHome</a:t>
              </a:r>
              <a:endParaRPr lang="zh-CN" altLang="en-US" sz="2000" b="1" i="1" cap="none" spc="0" dirty="0">
                <a:ln w="0"/>
                <a:solidFill>
                  <a:schemeClr val="accent2">
                    <a:lumMod val="75000"/>
                  </a:schemeClr>
                </a:solidFill>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五项目录">
    <p:spTree>
      <p:nvGrpSpPr>
        <p:cNvPr id="1" name=""/>
        <p:cNvGrpSpPr/>
        <p:nvPr/>
      </p:nvGrpSpPr>
      <p:grpSpPr>
        <a:xfrm>
          <a:off x="0" y="0"/>
          <a:ext cx="0" cy="0"/>
          <a:chOff x="0" y="0"/>
          <a:chExt cx="0" cy="0"/>
        </a:xfrm>
      </p:grpSpPr>
      <p:grpSp>
        <p:nvGrpSpPr>
          <p:cNvPr id="26" name="组合 25"/>
          <p:cNvGrpSpPr/>
          <p:nvPr userDrawn="1"/>
        </p:nvGrpSpPr>
        <p:grpSpPr>
          <a:xfrm>
            <a:off x="0" y="-8111"/>
            <a:ext cx="12192000" cy="6866111"/>
            <a:chOff x="0" y="-8111"/>
            <a:chExt cx="12192000" cy="6866111"/>
          </a:xfrm>
        </p:grpSpPr>
        <p:sp>
          <p:nvSpPr>
            <p:cNvPr id="27" name="矩形 26"/>
            <p:cNvSpPr/>
            <p:nvPr/>
          </p:nvSpPr>
          <p:spPr>
            <a:xfrm>
              <a:off x="0" y="0"/>
              <a:ext cx="5502613"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矩形 27"/>
            <p:cNvSpPr/>
            <p:nvPr userDrawn="1"/>
          </p:nvSpPr>
          <p:spPr>
            <a:xfrm>
              <a:off x="5502613" y="-8111"/>
              <a:ext cx="6689387" cy="6866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占位符 22"/>
          <p:cNvSpPr>
            <a:spLocks noGrp="1"/>
          </p:cNvSpPr>
          <p:nvPr>
            <p:ph type="body" sz="quarter" idx="14" hasCustomPrompt="1"/>
          </p:nvPr>
        </p:nvSpPr>
        <p:spPr>
          <a:xfrm>
            <a:off x="6096000" y="1766017"/>
            <a:ext cx="5356070" cy="424732"/>
          </a:xfrm>
          <a:prstGeom prst="rect">
            <a:avLst/>
          </a:prstGeom>
          <a:noFill/>
        </p:spPr>
        <p:txBody>
          <a:bodyPr wrap="square" rtlCol="0">
            <a:spAutoFit/>
          </a:bodyPr>
          <a:lstStyle>
            <a:lvl1pPr marL="0" marR="0" indent="0" algn="l" defTabSz="913765" rtl="0" eaLnBrk="1" latinLnBrk="0" hangingPunct="1">
              <a:lnSpc>
                <a:spcPct val="90000"/>
              </a:lnSpc>
              <a:spcBef>
                <a:spcPts val="1000"/>
              </a:spcBef>
              <a:spcAft>
                <a:spcPts val="0"/>
              </a:spcAft>
              <a:buClrTx/>
              <a:buSzTx/>
              <a:buFont typeface="Arial" pitchFamily="34" charset="0"/>
              <a:buNone/>
              <a:defRPr lang="zh-CN" altLang="en-US" sz="2400" b="1" dirty="0">
                <a:cs typeface="+mn-ea"/>
              </a:defRPr>
            </a:lvl1pPr>
          </a:lstStyle>
          <a:p>
            <a:pPr marL="0" marR="0" lvl="0" indent="0" algn="l" defTabSz="913765" rtl="0" eaLnBrk="1" latinLnBrk="0" hangingPunct="1">
              <a:lnSpc>
                <a:spcPct val="90000"/>
              </a:lnSpc>
              <a:spcBef>
                <a:spcPts val="1000"/>
              </a:spcBef>
              <a:spcAft>
                <a:spcPts val="0"/>
              </a:spcAft>
              <a:buClrTx/>
              <a:buSzTx/>
              <a:buFont typeface="Arial" pitchFamily="34" charset="0"/>
              <a:buNone/>
              <a:defRPr/>
            </a:pPr>
            <a:r>
              <a:rPr lang="zh-CN" altLang="en-US" sz="2400" b="1" dirty="0">
                <a:cs typeface="+mn-ea"/>
                <a:sym typeface="+mn-lt"/>
              </a:rPr>
              <a:t>点击此处添加标题</a:t>
            </a:r>
          </a:p>
        </p:txBody>
      </p:sp>
      <p:sp>
        <p:nvSpPr>
          <p:cNvPr id="32" name="文本占位符 31"/>
          <p:cNvSpPr>
            <a:spLocks noGrp="1"/>
          </p:cNvSpPr>
          <p:nvPr>
            <p:ph type="body" sz="quarter" idx="15" hasCustomPrompt="1"/>
          </p:nvPr>
        </p:nvSpPr>
        <p:spPr>
          <a:xfrm>
            <a:off x="6096000" y="2446338"/>
            <a:ext cx="5356225" cy="1752531"/>
          </a:xfrm>
          <a:prstGeom prst="rect">
            <a:avLst/>
          </a:prstGeom>
        </p:spPr>
        <p:txBody>
          <a:bodyPr>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sz="1200">
                <a:solidFill>
                  <a:schemeClr val="bg1">
                    <a:lumMod val="50000"/>
                  </a:schemeClr>
                </a:solidFill>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lumMod val="50000"/>
                  </a:schemeClr>
                </a:solidFill>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sp>
        <p:nvSpPr>
          <p:cNvPr id="30" name="文本占位符 22"/>
          <p:cNvSpPr>
            <a:spLocks noGrp="1"/>
          </p:cNvSpPr>
          <p:nvPr>
            <p:ph type="body" sz="quarter" idx="17" hasCustomPrompt="1"/>
          </p:nvPr>
        </p:nvSpPr>
        <p:spPr>
          <a:xfrm>
            <a:off x="1757362" y="647644"/>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4" name="文本占位符 3"/>
          <p:cNvSpPr>
            <a:spLocks noGrp="1"/>
          </p:cNvSpPr>
          <p:nvPr>
            <p:ph type="body" sz="quarter" idx="18" hasCustomPrompt="1"/>
          </p:nvPr>
        </p:nvSpPr>
        <p:spPr>
          <a:xfrm>
            <a:off x="842962" y="509144"/>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sp>
        <p:nvSpPr>
          <p:cNvPr id="14" name="文本占位符 22"/>
          <p:cNvSpPr>
            <a:spLocks noGrp="1"/>
          </p:cNvSpPr>
          <p:nvPr>
            <p:ph type="body" sz="quarter" idx="19" hasCustomPrompt="1"/>
          </p:nvPr>
        </p:nvSpPr>
        <p:spPr>
          <a:xfrm>
            <a:off x="1757362" y="1839058"/>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15" name="文本占位符 3"/>
          <p:cNvSpPr>
            <a:spLocks noGrp="1"/>
          </p:cNvSpPr>
          <p:nvPr>
            <p:ph type="body" sz="quarter" idx="20" hasCustomPrompt="1"/>
          </p:nvPr>
        </p:nvSpPr>
        <p:spPr>
          <a:xfrm>
            <a:off x="842962" y="1700558"/>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sp>
        <p:nvSpPr>
          <p:cNvPr id="16" name="文本占位符 22"/>
          <p:cNvSpPr>
            <a:spLocks noGrp="1"/>
          </p:cNvSpPr>
          <p:nvPr>
            <p:ph type="body" sz="quarter" idx="21" hasCustomPrompt="1"/>
          </p:nvPr>
        </p:nvSpPr>
        <p:spPr>
          <a:xfrm>
            <a:off x="1757362" y="3030472"/>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17" name="文本占位符 3"/>
          <p:cNvSpPr>
            <a:spLocks noGrp="1"/>
          </p:cNvSpPr>
          <p:nvPr>
            <p:ph type="body" sz="quarter" idx="22" hasCustomPrompt="1"/>
          </p:nvPr>
        </p:nvSpPr>
        <p:spPr>
          <a:xfrm>
            <a:off x="842962" y="2891972"/>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sp>
        <p:nvSpPr>
          <p:cNvPr id="20" name="文本占位符 22"/>
          <p:cNvSpPr>
            <a:spLocks noGrp="1"/>
          </p:cNvSpPr>
          <p:nvPr>
            <p:ph type="body" sz="quarter" idx="23" hasCustomPrompt="1"/>
          </p:nvPr>
        </p:nvSpPr>
        <p:spPr>
          <a:xfrm>
            <a:off x="1757362" y="4213732"/>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21" name="文本占位符 3"/>
          <p:cNvSpPr>
            <a:spLocks noGrp="1"/>
          </p:cNvSpPr>
          <p:nvPr>
            <p:ph type="body" sz="quarter" idx="24" hasCustomPrompt="1"/>
          </p:nvPr>
        </p:nvSpPr>
        <p:spPr>
          <a:xfrm>
            <a:off x="842962" y="4075232"/>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sp>
        <p:nvSpPr>
          <p:cNvPr id="22" name="文本占位符 22"/>
          <p:cNvSpPr>
            <a:spLocks noGrp="1"/>
          </p:cNvSpPr>
          <p:nvPr>
            <p:ph type="body" sz="quarter" idx="25" hasCustomPrompt="1"/>
          </p:nvPr>
        </p:nvSpPr>
        <p:spPr>
          <a:xfrm>
            <a:off x="1757362" y="5354552"/>
            <a:ext cx="3276600" cy="812530"/>
          </a:xfrm>
          <a:prstGeom prst="rect">
            <a:avLst/>
          </a:prstGeom>
        </p:spPr>
        <p:txBody>
          <a:bodyPr wrap="square">
            <a:spAutoFit/>
          </a:bodyPr>
          <a:lstStyle>
            <a:lvl1pPr marL="0" marR="0" indent="0" algn="l" defTabSz="914400" rtl="0" eaLnBrk="1" latinLnBrk="0" hangingPunct="1">
              <a:lnSpc>
                <a:spcPct val="130000"/>
              </a:lnSpc>
              <a:spcBef>
                <a:spcPts val="1000"/>
              </a:spcBef>
              <a:spcAft>
                <a:spcPts val="0"/>
              </a:spcAft>
              <a:buClrTx/>
              <a:buSzTx/>
              <a:buFont typeface="Arial" pitchFamily="34" charset="0"/>
              <a:buNone/>
              <a:defRPr lang="zh-CN" altLang="en-US" sz="1200" kern="1200" dirty="0">
                <a:solidFill>
                  <a:schemeClr val="bg1"/>
                </a:solidFill>
                <a:latin typeface="+mn-lt"/>
                <a:ea typeface="+mn-ea"/>
                <a:cs typeface="+mn-ea"/>
              </a:defRPr>
            </a:lvl1pPr>
          </a:lstStyle>
          <a:p>
            <a:pPr marL="0" marR="0" lvl="0" indent="0" algn="l" defTabSz="914400" rtl="0" eaLnBrk="1" latinLnBrk="0" hangingPunct="1">
              <a:lnSpc>
                <a:spcPct val="130000"/>
              </a:lnSpc>
              <a:spcBef>
                <a:spcPts val="1000"/>
              </a:spcBef>
              <a:spcAft>
                <a:spcPts val="0"/>
              </a:spcAft>
              <a:buClrTx/>
              <a:buSzTx/>
              <a:buFont typeface="Arial" pitchFamily="34" charset="0"/>
              <a:buNone/>
              <a:defRPr/>
            </a:pPr>
            <a:r>
              <a:rPr lang="zh-CN" altLang="en-US" sz="1200" dirty="0">
                <a:solidFill>
                  <a:schemeClr val="bg1"/>
                </a:solidFill>
                <a:cs typeface="+mn-ea"/>
                <a:sym typeface="+mn-lt"/>
              </a:rPr>
              <a:t>标题数字等都可以通过点击和重新输入进行更改，顶部“开始”面板中可以对字体、字号、颜色、行距等进行修改。</a:t>
            </a:r>
          </a:p>
        </p:txBody>
      </p:sp>
      <p:sp>
        <p:nvSpPr>
          <p:cNvPr id="24" name="文本占位符 3"/>
          <p:cNvSpPr>
            <a:spLocks noGrp="1"/>
          </p:cNvSpPr>
          <p:nvPr>
            <p:ph type="body" sz="quarter" idx="26" hasCustomPrompt="1"/>
          </p:nvPr>
        </p:nvSpPr>
        <p:spPr>
          <a:xfrm>
            <a:off x="842962" y="5216052"/>
            <a:ext cx="914400" cy="1089529"/>
          </a:xfrm>
          <a:prstGeom prst="rect">
            <a:avLst/>
          </a:prstGeom>
        </p:spPr>
        <p:txBody>
          <a:bodyPr>
            <a:spAutoFit/>
          </a:bodyPr>
          <a:lstStyle>
            <a:lvl1pPr marL="0" indent="0" algn="ctr">
              <a:buNone/>
              <a:defRPr sz="7200">
                <a:solidFill>
                  <a:schemeClr val="accent5"/>
                </a:solidFill>
              </a:defRPr>
            </a:lvl1pPr>
          </a:lstStyle>
          <a:p>
            <a:pPr lvl="0"/>
            <a:r>
              <a:rPr lang="en-US" altLang="zh-CN" dirty="0"/>
              <a:t>1</a:t>
            </a:r>
            <a:endParaRPr lang="zh-CN" altLang="en-US" dirty="0"/>
          </a:p>
        </p:txBody>
      </p:sp>
      <p:sp>
        <p:nvSpPr>
          <p:cNvPr id="25" name="文本占位符 22"/>
          <p:cNvSpPr>
            <a:spLocks noGrp="1"/>
          </p:cNvSpPr>
          <p:nvPr>
            <p:ph type="body" sz="quarter" idx="10" hasCustomPrompt="1"/>
          </p:nvPr>
        </p:nvSpPr>
        <p:spPr>
          <a:xfrm>
            <a:off x="6096155" y="4330700"/>
            <a:ext cx="1701645" cy="369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marR="0" indent="0" algn="ctr" defTabSz="913765" rtl="0" eaLnBrk="1" latinLnBrk="0" hangingPunct="1">
              <a:lnSpc>
                <a:spcPct val="90000"/>
              </a:lnSpc>
              <a:spcBef>
                <a:spcPts val="1000"/>
              </a:spcBef>
              <a:spcAft>
                <a:spcPts val="0"/>
              </a:spcAft>
              <a:buClrTx/>
              <a:buSzTx/>
              <a:buFont typeface="Arial" pitchFamily="34" charset="0"/>
              <a:buNone/>
              <a:defRPr lang="zh-CN" altLang="en-US" sz="2000" b="1" dirty="0">
                <a:solidFill>
                  <a:schemeClr val="lt1"/>
                </a:solidFill>
                <a:cs typeface="+mn-ea"/>
              </a:defRPr>
            </a:lvl1pPr>
          </a:lstStyle>
          <a:p>
            <a:pPr marL="0" marR="0" lvl="0" indent="0" algn="ctr" defTabSz="913765" rtl="0" eaLnBrk="1" latinLnBrk="0" hangingPunct="1">
              <a:lnSpc>
                <a:spcPct val="90000"/>
              </a:lnSpc>
              <a:spcBef>
                <a:spcPts val="1000"/>
              </a:spcBef>
              <a:spcAft>
                <a:spcPts val="0"/>
              </a:spcAft>
              <a:buClrTx/>
              <a:buSzTx/>
              <a:buFont typeface="Arial" pitchFamily="34" charset="0"/>
              <a:buNone/>
              <a:defRPr/>
            </a:pPr>
            <a:r>
              <a:rPr lang="en-US" altLang="zh-CN" sz="2000" b="1" dirty="0">
                <a:cs typeface="+mn-ea"/>
                <a:sym typeface="+mn-lt"/>
              </a:rPr>
              <a:t>Your keyword</a:t>
            </a:r>
            <a:endParaRPr lang="zh-CN" altLang="en-US" sz="2000" b="1" dirty="0">
              <a:cs typeface="+mn-ea"/>
              <a:sym typeface="+mn-lt"/>
            </a:endParaRPr>
          </a:p>
        </p:txBody>
      </p:sp>
      <p:grpSp>
        <p:nvGrpSpPr>
          <p:cNvPr id="18" name="组合 17"/>
          <p:cNvGrpSpPr/>
          <p:nvPr userDrawn="1"/>
        </p:nvGrpSpPr>
        <p:grpSpPr>
          <a:xfrm>
            <a:off x="10610159" y="6300413"/>
            <a:ext cx="1482490" cy="441819"/>
            <a:chOff x="5423378" y="6216478"/>
            <a:chExt cx="1482490" cy="441819"/>
          </a:xfrm>
        </p:grpSpPr>
        <p:pic>
          <p:nvPicPr>
            <p:cNvPr id="19" name="图片 18"/>
            <p:cNvPicPr>
              <a:picLocks noChangeAspect="1"/>
            </p:cNvPicPr>
            <p:nvPr/>
          </p:nvPicPr>
          <p:blipFill rotWithShape="1">
            <a:blip r:embed="rId2">
              <a:extLst>
                <a:ext uri="{28A0092B-C50C-407E-A947-70E740481C1C}">
                  <a14:useLocalDpi xmlns:a14="http://schemas.microsoft.com/office/drawing/2010/main" val="0"/>
                </a:ext>
              </a:extLst>
            </a:blip>
            <a:srcRect b="44131"/>
            <a:stretch>
              <a:fillRect/>
            </a:stretch>
          </p:blipFill>
          <p:spPr>
            <a:xfrm>
              <a:off x="5490103" y="6216478"/>
              <a:ext cx="1415765" cy="280796"/>
            </a:xfrm>
            <a:prstGeom prst="rect">
              <a:avLst/>
            </a:prstGeom>
          </p:spPr>
        </p:pic>
        <p:sp>
          <p:nvSpPr>
            <p:cNvPr id="23" name="矩形 22"/>
            <p:cNvSpPr/>
            <p:nvPr/>
          </p:nvSpPr>
          <p:spPr>
            <a:xfrm>
              <a:off x="5423378" y="6258187"/>
              <a:ext cx="1345241" cy="400110"/>
            </a:xfrm>
            <a:prstGeom prst="rect">
              <a:avLst/>
            </a:prstGeom>
            <a:noFill/>
          </p:spPr>
          <p:txBody>
            <a:bodyPr wrap="none" lIns="91440" tIns="45720" rIns="91440" bIns="45720">
              <a:spAutoFit/>
            </a:bodyPr>
            <a:lstStyle/>
            <a:p>
              <a:pPr algn="ctr"/>
              <a:r>
                <a:rPr lang="en-US" altLang="zh-CN" sz="2000" b="1" i="1" dirty="0" err="1">
                  <a:ln w="0"/>
                  <a:solidFill>
                    <a:schemeClr val="accent2">
                      <a:lumMod val="75000"/>
                    </a:schemeClr>
                  </a:solidFill>
                </a:rPr>
                <a:t>FiberHome</a:t>
              </a:r>
              <a:endParaRPr lang="zh-CN" altLang="en-US" sz="2000" b="1" i="1" cap="none" spc="0" dirty="0">
                <a:ln w="0"/>
                <a:solidFill>
                  <a:schemeClr val="accent2">
                    <a:lumMod val="75000"/>
                  </a:schemeClr>
                </a:solidFill>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1">
    <p:spTree>
      <p:nvGrpSpPr>
        <p:cNvPr id="1" name=""/>
        <p:cNvGrpSpPr/>
        <p:nvPr/>
      </p:nvGrpSpPr>
      <p:grpSpPr>
        <a:xfrm>
          <a:off x="0" y="0"/>
          <a:ext cx="0" cy="0"/>
          <a:chOff x="0" y="0"/>
          <a:chExt cx="0" cy="0"/>
        </a:xfrm>
      </p:grpSpPr>
      <p:sp>
        <p:nvSpPr>
          <p:cNvPr id="3" name="文本占位符 3"/>
          <p:cNvSpPr>
            <a:spLocks noGrp="1"/>
          </p:cNvSpPr>
          <p:nvPr>
            <p:ph type="body" sz="quarter" idx="13" hasCustomPrompt="1"/>
          </p:nvPr>
        </p:nvSpPr>
        <p:spPr>
          <a:xfrm>
            <a:off x="4785360" y="365126"/>
            <a:ext cx="2621280" cy="420552"/>
          </a:xfrm>
          <a:prstGeom prst="rect">
            <a:avLst/>
          </a:prstGeom>
        </p:spPr>
        <p:txBody>
          <a:bodyPr/>
          <a:lstStyle>
            <a:lvl1pPr marL="0" indent="0">
              <a:buNone/>
              <a:defRPr sz="2400" b="1"/>
            </a:lvl1pPr>
          </a:lstStyle>
          <a:p>
            <a:pPr lvl="0"/>
            <a:r>
              <a:rPr lang="zh-CN" altLang="en-US" dirty="0"/>
              <a:t>点击此处添加标题</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矩形 1"/>
          <p:cNvSpPr/>
          <p:nvPr userDrawn="1"/>
        </p:nvSpPr>
        <p:spPr>
          <a:xfrm>
            <a:off x="0" y="0"/>
            <a:ext cx="12192000" cy="45865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3"/>
          <p:cNvSpPr>
            <a:spLocks noGrp="1"/>
          </p:cNvSpPr>
          <p:nvPr>
            <p:ph type="body" sz="quarter" idx="13" hasCustomPrompt="1"/>
          </p:nvPr>
        </p:nvSpPr>
        <p:spPr>
          <a:xfrm>
            <a:off x="4785360" y="365126"/>
            <a:ext cx="2621280" cy="420552"/>
          </a:xfrm>
          <a:prstGeom prst="rect">
            <a:avLst/>
          </a:prstGeom>
        </p:spPr>
        <p:txBody>
          <a:bodyPr/>
          <a:lstStyle>
            <a:lvl1pPr marL="0" indent="0">
              <a:buNone/>
              <a:defRPr sz="2400" b="1">
                <a:solidFill>
                  <a:schemeClr val="bg1"/>
                </a:solidFill>
              </a:defRPr>
            </a:lvl1pPr>
          </a:lstStyle>
          <a:p>
            <a:pPr lvl="0"/>
            <a:r>
              <a:rPr lang="zh-CN" altLang="en-US" dirty="0"/>
              <a:t>点击此处添加标题</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a:prstGeom prst="rect">
            <a:avLst/>
          </a:prstGeom>
        </p:spPr>
        <p:txBody>
          <a:bodyPr/>
          <a:lstStyle/>
          <a:p>
            <a:fld id="{97A4CA56-C766-4643-9C49-0B5937DF92E1}" type="datetimeFigureOut">
              <a:rPr lang="zh-CN" altLang="en-US" smtClean="0"/>
              <a:t>2017/5/31</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5931A4B-E62A-4F8E-837E-E9B10A41F2CC}" type="slidenum">
              <a:rPr lang="zh-CN" altLang="en-US" smtClean="0"/>
              <a:t>‹#›</a:t>
            </a:fld>
            <a:endParaRPr lang="zh-CN" altLang="en-US"/>
          </a:p>
        </p:txBody>
      </p:sp>
      <p:sp>
        <p:nvSpPr>
          <p:cNvPr id="6" name="矩形 5"/>
          <p:cNvSpPr/>
          <p:nvPr userDrawn="1"/>
        </p:nvSpPr>
        <p:spPr>
          <a:xfrm>
            <a:off x="0" y="1981200"/>
            <a:ext cx="12192000" cy="487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占位符 3"/>
          <p:cNvSpPr>
            <a:spLocks noGrp="1"/>
          </p:cNvSpPr>
          <p:nvPr>
            <p:ph type="body" sz="quarter" idx="13" hasCustomPrompt="1"/>
          </p:nvPr>
        </p:nvSpPr>
        <p:spPr>
          <a:xfrm>
            <a:off x="4785360" y="365126"/>
            <a:ext cx="2621280" cy="420552"/>
          </a:xfrm>
          <a:prstGeom prst="rect">
            <a:avLst/>
          </a:prstGeom>
        </p:spPr>
        <p:txBody>
          <a:bodyPr/>
          <a:lstStyle>
            <a:lvl1pPr marL="0" indent="0">
              <a:buNone/>
              <a:defRPr sz="2400" b="1"/>
            </a:lvl1pPr>
          </a:lstStyle>
          <a:p>
            <a:pPr lvl="0"/>
            <a:r>
              <a:rPr lang="zh-CN" altLang="en-US" dirty="0"/>
              <a:t>点击此处添加标题</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_4">
    <p:spTree>
      <p:nvGrpSpPr>
        <p:cNvPr id="1" name=""/>
        <p:cNvGrpSpPr/>
        <p:nvPr/>
      </p:nvGrpSpPr>
      <p:grpSpPr>
        <a:xfrm>
          <a:off x="0" y="0"/>
          <a:ext cx="0" cy="0"/>
          <a:chOff x="0" y="0"/>
          <a:chExt cx="0" cy="0"/>
        </a:xfrm>
      </p:grpSpPr>
      <p:sp>
        <p:nvSpPr>
          <p:cNvPr id="3" name="矩形 2"/>
          <p:cNvSpPr/>
          <p:nvPr userDrawn="1"/>
        </p:nvSpPr>
        <p:spPr>
          <a:xfrm>
            <a:off x="0" y="4419600"/>
            <a:ext cx="12192000" cy="243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占位符 3"/>
          <p:cNvSpPr>
            <a:spLocks noGrp="1"/>
          </p:cNvSpPr>
          <p:nvPr>
            <p:ph type="body" sz="quarter" idx="13" hasCustomPrompt="1"/>
          </p:nvPr>
        </p:nvSpPr>
        <p:spPr>
          <a:xfrm>
            <a:off x="4785360" y="365126"/>
            <a:ext cx="2621280" cy="420552"/>
          </a:xfrm>
          <a:prstGeom prst="rect">
            <a:avLst/>
          </a:prstGeom>
        </p:spPr>
        <p:txBody>
          <a:bodyPr/>
          <a:lstStyle>
            <a:lvl1pPr marL="0" indent="0">
              <a:buNone/>
              <a:defRPr sz="2400" b="1"/>
            </a:lvl1pPr>
          </a:lstStyle>
          <a:p>
            <a:pPr lvl="0"/>
            <a:r>
              <a:rPr lang="zh-CN" altLang="en-US" dirty="0"/>
              <a:t>点击此处添加标题</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_5">
    <p:spTree>
      <p:nvGrpSpPr>
        <p:cNvPr id="1" name=""/>
        <p:cNvGrpSpPr/>
        <p:nvPr/>
      </p:nvGrpSpPr>
      <p:grpSpPr>
        <a:xfrm>
          <a:off x="0" y="0"/>
          <a:ext cx="0" cy="0"/>
          <a:chOff x="0" y="0"/>
          <a:chExt cx="0" cy="0"/>
        </a:xfrm>
      </p:grpSpPr>
      <p:sp>
        <p:nvSpPr>
          <p:cNvPr id="6" name="等腰三角形 5"/>
          <p:cNvSpPr/>
          <p:nvPr userDrawn="1"/>
        </p:nvSpPr>
        <p:spPr>
          <a:xfrm>
            <a:off x="0" y="0"/>
            <a:ext cx="12192000" cy="6858000"/>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10800000">
            <a:off x="0" y="0"/>
            <a:ext cx="12192000" cy="6858000"/>
          </a:xfrm>
          <a:prstGeom prst="triangle">
            <a:avLst>
              <a:gd name="adj" fmla="val 10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3"/>
          <p:cNvSpPr>
            <a:spLocks noGrp="1"/>
          </p:cNvSpPr>
          <p:nvPr>
            <p:ph type="body" sz="quarter" idx="13" hasCustomPrompt="1"/>
          </p:nvPr>
        </p:nvSpPr>
        <p:spPr>
          <a:xfrm>
            <a:off x="4785360" y="365126"/>
            <a:ext cx="2621280" cy="420552"/>
          </a:xfrm>
          <a:prstGeom prst="rect">
            <a:avLst/>
          </a:prstGeom>
        </p:spPr>
        <p:txBody>
          <a:bodyPr/>
          <a:lstStyle>
            <a:lvl1pPr marL="0" indent="0">
              <a:buNone/>
              <a:defRPr sz="2400" b="1">
                <a:solidFill>
                  <a:schemeClr val="bg1"/>
                </a:solidFill>
              </a:defRPr>
            </a:lvl1pPr>
          </a:lstStyle>
          <a:p>
            <a:pPr lvl="0"/>
            <a:r>
              <a:rPr lang="zh-CN" altLang="en-US" dirty="0"/>
              <a:t>点击此处添加标题</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90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4" r:id="rId15"/>
    <p:sldLayoutId id="2147483665"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8" Type="http://schemas.openxmlformats.org/officeDocument/2006/relationships/image" Target="../media/image7.GIF"/><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GIF"/><Relationship Id="rId12" Type="http://schemas.openxmlformats.org/officeDocument/2006/relationships/image" Target="../media/image11.GIF"/><Relationship Id="rId17" Type="http://schemas.openxmlformats.org/officeDocument/2006/relationships/image" Target="../media/image16.png"/><Relationship Id="rId2" Type="http://schemas.openxmlformats.org/officeDocument/2006/relationships/notesSlide" Target="../notesSlides/notesSlide2.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GIF"/><Relationship Id="rId11" Type="http://schemas.openxmlformats.org/officeDocument/2006/relationships/image" Target="../media/image10.GIF"/><Relationship Id="rId5" Type="http://schemas.openxmlformats.org/officeDocument/2006/relationships/image" Target="../media/image4.GIF"/><Relationship Id="rId15" Type="http://schemas.openxmlformats.org/officeDocument/2006/relationships/image" Target="../media/image14.png"/><Relationship Id="rId10" Type="http://schemas.openxmlformats.org/officeDocument/2006/relationships/image" Target="../media/image9.GIF"/><Relationship Id="rId19" Type="http://schemas.openxmlformats.org/officeDocument/2006/relationships/image" Target="../media/image18.png"/><Relationship Id="rId4" Type="http://schemas.openxmlformats.org/officeDocument/2006/relationships/image" Target="../media/image3.GIF"/><Relationship Id="rId9" Type="http://schemas.openxmlformats.org/officeDocument/2006/relationships/image" Target="../media/image8.GIF"/><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png"/><Relationship Id="rId18" Type="http://schemas.openxmlformats.org/officeDocument/2006/relationships/image" Target="../media/image67.png"/><Relationship Id="rId3" Type="http://schemas.openxmlformats.org/officeDocument/2006/relationships/image" Target="../media/image2.png"/><Relationship Id="rId7" Type="http://schemas.openxmlformats.org/officeDocument/2006/relationships/image" Target="../media/image56.png"/><Relationship Id="rId12" Type="http://schemas.openxmlformats.org/officeDocument/2006/relationships/image" Target="../media/image61.png"/><Relationship Id="rId17" Type="http://schemas.openxmlformats.org/officeDocument/2006/relationships/image" Target="../media/image66.png"/><Relationship Id="rId2" Type="http://schemas.openxmlformats.org/officeDocument/2006/relationships/notesSlide" Target="../notesSlides/notesSlide21.xml"/><Relationship Id="rId16" Type="http://schemas.openxmlformats.org/officeDocument/2006/relationships/image" Target="../media/image65.png"/><Relationship Id="rId20" Type="http://schemas.openxmlformats.org/officeDocument/2006/relationships/image" Target="../media/image69.png"/><Relationship Id="rId1" Type="http://schemas.openxmlformats.org/officeDocument/2006/relationships/slideLayout" Target="../slideLayouts/slideLayout15.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5" Type="http://schemas.openxmlformats.org/officeDocument/2006/relationships/image" Target="../media/image64.png"/><Relationship Id="rId10" Type="http://schemas.openxmlformats.org/officeDocument/2006/relationships/image" Target="../media/image59.png"/><Relationship Id="rId19" Type="http://schemas.openxmlformats.org/officeDocument/2006/relationships/image" Target="../media/image68.png"/><Relationship Id="rId4" Type="http://schemas.openxmlformats.org/officeDocument/2006/relationships/image" Target="../media/image53.png"/><Relationship Id="rId9" Type="http://schemas.openxmlformats.org/officeDocument/2006/relationships/image" Target="../media/image58.png"/><Relationship Id="rId14"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72.PNG"/><Relationship Id="rId5" Type="http://schemas.openxmlformats.org/officeDocument/2006/relationships/image" Target="../media/image71.jpeg"/><Relationship Id="rId4" Type="http://schemas.openxmlformats.org/officeDocument/2006/relationships/image" Target="../media/image70.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5.xml"/><Relationship Id="rId4" Type="http://schemas.openxmlformats.org/officeDocument/2006/relationships/image" Target="../media/image76.png"/></Relationships>
</file>

<file path=ppt/slides/_rels/slide2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6.xml"/><Relationship Id="rId1" Type="http://schemas.openxmlformats.org/officeDocument/2006/relationships/slideLayout" Target="../slideLayouts/slideLayout15.xml"/><Relationship Id="rId5" Type="http://schemas.openxmlformats.org/officeDocument/2006/relationships/image" Target="../media/image2.png"/><Relationship Id="rId4" Type="http://schemas.openxmlformats.org/officeDocument/2006/relationships/image" Target="../media/image79.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3.pn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2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jpeg"/><Relationship Id="rId3" Type="http://schemas.openxmlformats.org/officeDocument/2006/relationships/image" Target="../media/image2.png"/><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jpeg"/><Relationship Id="rId15" Type="http://schemas.openxmlformats.org/officeDocument/2006/relationships/image" Target="../media/image3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 Id="rId14" Type="http://schemas.openxmlformats.org/officeDocument/2006/relationships/image" Target="../media/image32.jpeg"/></Relationships>
</file>

<file path=ppt/slides/_rels/slide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43.jpg"/><Relationship Id="rId4" Type="http://schemas.openxmlformats.org/officeDocument/2006/relationships/image" Target="../media/image4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999830" y="2215016"/>
            <a:ext cx="2192338" cy="701731"/>
          </a:xfrm>
        </p:spPr>
        <p:txBody>
          <a:bodyPr/>
          <a:lstStyle/>
          <a:p>
            <a:r>
              <a:rPr lang="zh-CN" altLang="en-US" sz="4400" dirty="0"/>
              <a:t>教育</a:t>
            </a:r>
          </a:p>
        </p:txBody>
      </p:sp>
      <p:sp>
        <p:nvSpPr>
          <p:cNvPr id="7" name="文本占位符 6"/>
          <p:cNvSpPr>
            <a:spLocks noGrp="1"/>
          </p:cNvSpPr>
          <p:nvPr>
            <p:ph type="body" sz="quarter" idx="11"/>
          </p:nvPr>
        </p:nvSpPr>
        <p:spPr>
          <a:xfrm>
            <a:off x="4054254" y="4048840"/>
            <a:ext cx="4134465" cy="701731"/>
          </a:xfrm>
        </p:spPr>
        <p:txBody>
          <a:bodyPr/>
          <a:lstStyle/>
          <a:p>
            <a:pPr lvl="0" algn="ctr"/>
            <a:r>
              <a:rPr lang="zh-CN" altLang="en-US" kern="0" dirty="0">
                <a:sym typeface="+mn-lt"/>
              </a:rPr>
              <a:t>烽火数字化校园</a:t>
            </a:r>
          </a:p>
        </p:txBody>
      </p:sp>
      <p:sp>
        <p:nvSpPr>
          <p:cNvPr id="8" name="文本占位符 7"/>
          <p:cNvSpPr>
            <a:spLocks noGrp="1"/>
          </p:cNvSpPr>
          <p:nvPr>
            <p:ph type="body" sz="quarter" idx="12"/>
          </p:nvPr>
        </p:nvSpPr>
        <p:spPr>
          <a:xfrm>
            <a:off x="5413903" y="5622878"/>
            <a:ext cx="1415765" cy="258528"/>
          </a:xfrm>
        </p:spPr>
        <p:txBody>
          <a:bodyPr/>
          <a:lstStyle/>
          <a:p>
            <a:pPr lvl="0" algn="ctr"/>
            <a:r>
              <a:rPr lang="zh-CN" altLang="en-US" kern="0" dirty="0">
                <a:sym typeface="+mn-lt"/>
              </a:rPr>
              <a:t>武汉烽火立云教育</a:t>
            </a:r>
          </a:p>
        </p:txBody>
      </p:sp>
    </p:spTree>
  </p:cSld>
  <p:clrMapOvr>
    <a:masterClrMapping/>
  </p:clrMapOvr>
  <mc:AlternateContent xmlns:mc="http://schemas.openxmlformats.org/markup-compatibility/2006" xmlns:p14="http://schemas.microsoft.com/office/powerpoint/2010/main">
    <mc:Choice Requires="p14">
      <p:transition spd="med" p14:dur="700" advTm="499">
        <p:fade/>
      </p:transition>
    </mc:Choice>
    <mc:Fallback xmlns="">
      <p:transition spd="med" advTm="499">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266903" y="2987042"/>
            <a:ext cx="2754999" cy="3139321"/>
          </a:xfrm>
          <a:prstGeom prst="rect">
            <a:avLst/>
          </a:prstGeom>
        </p:spPr>
        <p:txBody>
          <a:bodyPr wrap="square">
            <a:spAutoFit/>
          </a:bodyPr>
          <a:lstStyle/>
          <a:p>
            <a:r>
              <a:rPr lang="zh-CN" altLang="en-US" dirty="0">
                <a:ln w="0"/>
                <a:solidFill>
                  <a:srgbClr val="2683C6"/>
                </a:solidFill>
                <a:effectLst>
                  <a:outerShdw blurRad="38100" dist="25400" dir="5400000" algn="ctr" rotWithShape="0">
                    <a:srgbClr val="6E747A">
                      <a:alpha val="43000"/>
                    </a:srgbClr>
                  </a:outerShdw>
                </a:effectLst>
              </a:rPr>
              <a:t>功能：</a:t>
            </a:r>
          </a:p>
          <a:p>
            <a:pPr marL="285750" indent="-285750">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课程录制</a:t>
            </a:r>
          </a:p>
          <a:p>
            <a:pPr marL="285750" indent="-285750">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同步课堂</a:t>
            </a:r>
          </a:p>
          <a:p>
            <a:pPr marL="285750" indent="-285750">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教室评课</a:t>
            </a:r>
            <a:endParaRPr lang="en-US" altLang="zh-CN" dirty="0">
              <a:ln w="0"/>
              <a:solidFill>
                <a:srgbClr val="2683C6"/>
              </a:solidFill>
              <a:effectLst>
                <a:outerShdw blurRad="38100" dist="25400" dir="5400000" algn="ctr" rotWithShape="0">
                  <a:srgbClr val="6E747A">
                    <a:alpha val="43000"/>
                  </a:srgbClr>
                </a:outerShdw>
              </a:effectLst>
            </a:endParaRPr>
          </a:p>
          <a:p>
            <a:pPr marL="285750" indent="-285750">
              <a:buFont typeface="Arial" panose="020B0604020202020204" pitchFamily="34" charset="0"/>
              <a:buChar char="•"/>
            </a:pPr>
            <a:endParaRPr lang="en-US" altLang="zh-CN" dirty="0">
              <a:ln w="0"/>
              <a:solidFill>
                <a:srgbClr val="2683C6"/>
              </a:solidFill>
              <a:effectLst>
                <a:outerShdw blurRad="38100" dist="25400" dir="5400000" algn="ctr" rotWithShape="0">
                  <a:srgbClr val="6E747A">
                    <a:alpha val="43000"/>
                  </a:srgbClr>
                </a:outerShdw>
              </a:effectLst>
            </a:endParaRPr>
          </a:p>
          <a:p>
            <a:r>
              <a:rPr lang="zh-CN" altLang="en-US" dirty="0">
                <a:ln w="0"/>
                <a:solidFill>
                  <a:srgbClr val="2683C6"/>
                </a:solidFill>
                <a:effectLst>
                  <a:outerShdw blurRad="38100" dist="25400" dir="5400000" algn="ctr" rotWithShape="0">
                    <a:srgbClr val="6E747A">
                      <a:alpha val="43000"/>
                    </a:srgbClr>
                  </a:outerShdw>
                </a:effectLst>
              </a:rPr>
              <a:t>特色：</a:t>
            </a:r>
          </a:p>
          <a:p>
            <a:pPr marL="285750" indent="-285750">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教师自动跟踪</a:t>
            </a:r>
          </a:p>
          <a:p>
            <a:pPr marL="285750" indent="-285750">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学生实时定位</a:t>
            </a:r>
          </a:p>
          <a:p>
            <a:pPr marL="285750" indent="-285750">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自动音画同步</a:t>
            </a:r>
          </a:p>
          <a:p>
            <a:pPr marL="285750" indent="-285750">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自动视频编码</a:t>
            </a:r>
          </a:p>
          <a:p>
            <a:pPr marL="285750" indent="-285750">
              <a:buFont typeface="Arial" panose="020B0604020202020204" pitchFamily="34" charset="0"/>
              <a:buChar char="•"/>
            </a:pPr>
            <a:endParaRPr lang="zh-CN" altLang="en-US" dirty="0">
              <a:ln w="0"/>
              <a:solidFill>
                <a:srgbClr val="2683C6"/>
              </a:solidFill>
              <a:effectLst>
                <a:outerShdw blurRad="38100" dist="25400" dir="5400000" algn="ctr" rotWithShape="0">
                  <a:srgbClr val="6E747A">
                    <a:alpha val="43000"/>
                  </a:srgbClr>
                </a:outerShdw>
              </a:effectLst>
            </a:endParaRPr>
          </a:p>
        </p:txBody>
      </p:sp>
      <p:pic>
        <p:nvPicPr>
          <p:cNvPr id="6" name="Picture 3"/>
          <p:cNvPicPr>
            <a:picLocks noChangeAspect="1" noChangeArrowheads="1"/>
          </p:cNvPicPr>
          <p:nvPr/>
        </p:nvPicPr>
        <p:blipFill>
          <a:blip r:embed="rId3"/>
          <a:srcRect/>
          <a:stretch>
            <a:fillRect/>
          </a:stretch>
        </p:blipFill>
        <p:spPr bwMode="auto">
          <a:xfrm>
            <a:off x="785582" y="1511086"/>
            <a:ext cx="8068129" cy="4311820"/>
          </a:xfrm>
          <a:prstGeom prst="rect">
            <a:avLst/>
          </a:prstGeom>
          <a:ln>
            <a:noFill/>
          </a:ln>
          <a:effectLst>
            <a:softEdge rad="112500"/>
          </a:effectLst>
        </p:spPr>
      </p:pic>
      <p:sp>
        <p:nvSpPr>
          <p:cNvPr id="7" name="文本占位符 1"/>
          <p:cNvSpPr txBox="1">
            <a:spLocks/>
          </p:cNvSpPr>
          <p:nvPr/>
        </p:nvSpPr>
        <p:spPr>
          <a:xfrm>
            <a:off x="186620" y="365125"/>
            <a:ext cx="2622550" cy="4206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solidFill>
              </a:rPr>
              <a:t>录播教室</a:t>
            </a:r>
          </a:p>
        </p:txBody>
      </p:sp>
    </p:spTree>
    <p:extLst>
      <p:ext uri="{BB962C8B-B14F-4D97-AF65-F5344CB8AC3E}">
        <p14:creationId xmlns:p14="http://schemas.microsoft.com/office/powerpoint/2010/main" val="387730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350"/>
                                        <p:tgtEl>
                                          <p:spTgt spid="4">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wipe(left)">
                                      <p:cBhvr>
                                        <p:cTn id="14" dur="350"/>
                                        <p:tgtEl>
                                          <p:spTgt spid="4">
                                            <p:txEl>
                                              <p:pRg st="1" end="1"/>
                                            </p:tx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350"/>
                                        <p:tgtEl>
                                          <p:spTgt spid="4">
                                            <p:txEl>
                                              <p:pRg st="2" end="2"/>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wipe(left)">
                                      <p:cBhvr>
                                        <p:cTn id="20" dur="350"/>
                                        <p:tgtEl>
                                          <p:spTgt spid="4">
                                            <p:txEl>
                                              <p:pRg st="3" end="3"/>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wipe(left)">
                                      <p:cBhvr>
                                        <p:cTn id="23" dur="350"/>
                                        <p:tgtEl>
                                          <p:spTgt spid="4">
                                            <p:txEl>
                                              <p:pRg st="5" end="5"/>
                                            </p:tx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wipe(left)">
                                      <p:cBhvr>
                                        <p:cTn id="26" dur="350"/>
                                        <p:tgtEl>
                                          <p:spTgt spid="4">
                                            <p:txEl>
                                              <p:pRg st="6" end="6"/>
                                            </p:tx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animEffect transition="in" filter="wipe(left)">
                                      <p:cBhvr>
                                        <p:cTn id="29" dur="350"/>
                                        <p:tgtEl>
                                          <p:spTgt spid="4">
                                            <p:txEl>
                                              <p:pRg st="7" end="7"/>
                                            </p:txEl>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
                                            <p:txEl>
                                              <p:pRg st="8" end="8"/>
                                            </p:txEl>
                                          </p:spTgt>
                                        </p:tgtEl>
                                        <p:attrNameLst>
                                          <p:attrName>style.visibility</p:attrName>
                                        </p:attrNameLst>
                                      </p:cBhvr>
                                      <p:to>
                                        <p:strVal val="visible"/>
                                      </p:to>
                                    </p:set>
                                    <p:animEffect transition="in" filter="wipe(left)">
                                      <p:cBhvr>
                                        <p:cTn id="32" dur="350"/>
                                        <p:tgtEl>
                                          <p:spTgt spid="4">
                                            <p:txEl>
                                              <p:pRg st="8" end="8"/>
                                            </p:txEl>
                                          </p:spTgt>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
                                            <p:txEl>
                                              <p:pRg st="9" end="9"/>
                                            </p:txEl>
                                          </p:spTgt>
                                        </p:tgtEl>
                                        <p:attrNameLst>
                                          <p:attrName>style.visibility</p:attrName>
                                        </p:attrNameLst>
                                      </p:cBhvr>
                                      <p:to>
                                        <p:strVal val="visible"/>
                                      </p:to>
                                    </p:set>
                                    <p:animEffect transition="in" filter="wipe(left)">
                                      <p:cBhvr>
                                        <p:cTn id="35" dur="35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380686" y="1121978"/>
            <a:ext cx="2754999" cy="5449569"/>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科技类实用案例</a:t>
            </a:r>
          </a:p>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创客课程网络学习平台</a:t>
            </a:r>
          </a:p>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电子电路基础工具</a:t>
            </a:r>
          </a:p>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激光雕刻平面设计</a:t>
            </a:r>
          </a:p>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创造力创客课程</a:t>
            </a:r>
          </a:p>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微型</a:t>
            </a:r>
            <a:r>
              <a:rPr lang="en-US" altLang="zh-CN" dirty="0">
                <a:ln w="0"/>
                <a:solidFill>
                  <a:srgbClr val="2683C6"/>
                </a:solidFill>
                <a:effectLst>
                  <a:outerShdw blurRad="38100" dist="25400" dir="5400000" algn="ctr" rotWithShape="0">
                    <a:srgbClr val="6E747A">
                      <a:alpha val="43000"/>
                    </a:srgbClr>
                  </a:outerShdw>
                </a:effectLst>
              </a:rPr>
              <a:t>pc</a:t>
            </a:r>
            <a:r>
              <a:rPr lang="zh-CN" altLang="en-US" dirty="0">
                <a:ln w="0"/>
                <a:solidFill>
                  <a:srgbClr val="2683C6"/>
                </a:solidFill>
                <a:effectLst>
                  <a:outerShdw blurRad="38100" dist="25400" dir="5400000" algn="ctr" rotWithShape="0">
                    <a:srgbClr val="6E747A">
                      <a:alpha val="43000"/>
                    </a:srgbClr>
                  </a:outerShdw>
                </a:effectLst>
              </a:rPr>
              <a:t>组件结构与通信教学</a:t>
            </a:r>
          </a:p>
          <a:p>
            <a:pPr marL="285750" indent="-285750">
              <a:lnSpc>
                <a:spcPct val="150000"/>
              </a:lnSpc>
              <a:buFont typeface="Arial" panose="020B0604020202020204" pitchFamily="34" charset="0"/>
              <a:buChar char="•"/>
            </a:pPr>
            <a:r>
              <a:rPr lang="en-US" altLang="zh-CN" dirty="0">
                <a:ln w="0"/>
                <a:solidFill>
                  <a:srgbClr val="2683C6"/>
                </a:solidFill>
                <a:effectLst>
                  <a:outerShdw blurRad="38100" dist="25400" dir="5400000" algn="ctr" rotWithShape="0">
                    <a:srgbClr val="6E747A">
                      <a:alpha val="43000"/>
                    </a:srgbClr>
                  </a:outerShdw>
                </a:effectLst>
              </a:rPr>
              <a:t>3D</a:t>
            </a:r>
            <a:r>
              <a:rPr lang="zh-CN" altLang="en-US" dirty="0">
                <a:ln w="0"/>
                <a:solidFill>
                  <a:srgbClr val="2683C6"/>
                </a:solidFill>
                <a:effectLst>
                  <a:outerShdw blurRad="38100" dist="25400" dir="5400000" algn="ctr" rotWithShape="0">
                    <a:srgbClr val="6E747A">
                      <a:alpha val="43000"/>
                    </a:srgbClr>
                  </a:outerShdw>
                </a:effectLst>
              </a:rPr>
              <a:t>打印创客教育</a:t>
            </a:r>
          </a:p>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开源硬件学习</a:t>
            </a:r>
          </a:p>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木工设计与实践</a:t>
            </a:r>
          </a:p>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虚拟陶艺创作室</a:t>
            </a:r>
          </a:p>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虚拟篆刻创作室</a:t>
            </a:r>
          </a:p>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虚拟解剖分析室</a:t>
            </a:r>
          </a:p>
        </p:txBody>
      </p:sp>
      <p:pic>
        <p:nvPicPr>
          <p:cNvPr id="5" name="Picture 3"/>
          <p:cNvPicPr>
            <a:picLocks noChangeAspect="1" noChangeArrowheads="1"/>
          </p:cNvPicPr>
          <p:nvPr/>
        </p:nvPicPr>
        <p:blipFill>
          <a:blip r:embed="rId3"/>
          <a:srcRect/>
          <a:stretch>
            <a:fillRect/>
          </a:stretch>
        </p:blipFill>
        <p:spPr bwMode="auto">
          <a:xfrm>
            <a:off x="749752" y="1536699"/>
            <a:ext cx="6565447" cy="4620129"/>
          </a:xfrm>
          <a:prstGeom prst="rect">
            <a:avLst/>
          </a:prstGeom>
          <a:ln>
            <a:noFill/>
          </a:ln>
          <a:effectLst>
            <a:softEdge rad="112500"/>
          </a:effectLst>
        </p:spPr>
      </p:pic>
      <p:sp>
        <p:nvSpPr>
          <p:cNvPr id="6" name="矩形 5"/>
          <p:cNvSpPr/>
          <p:nvPr/>
        </p:nvSpPr>
        <p:spPr>
          <a:xfrm>
            <a:off x="8466591" y="3987003"/>
            <a:ext cx="3086780" cy="2169825"/>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dirty="0">
                <a:ln w="0"/>
                <a:solidFill>
                  <a:srgbClr val="2683C6"/>
                </a:solidFill>
                <a:effectLst>
                  <a:outerShdw blurRad="38100" dist="25400" dir="5400000" algn="ctr" rotWithShape="0">
                    <a:srgbClr val="6E747A">
                      <a:alpha val="43000"/>
                    </a:srgbClr>
                  </a:outerShdw>
                </a:effectLst>
              </a:rPr>
              <a:t>引入3D打印、激光雕刻、激光切割等最新技术，锻炼学生的动手能力、创新能力，并帮助教师设计创客课程</a:t>
            </a:r>
          </a:p>
        </p:txBody>
      </p:sp>
      <p:sp>
        <p:nvSpPr>
          <p:cNvPr id="2" name="文本占位符 1"/>
          <p:cNvSpPr>
            <a:spLocks noGrp="1"/>
          </p:cNvSpPr>
          <p:nvPr>
            <p:ph type="body" sz="quarter" idx="4294967295"/>
          </p:nvPr>
        </p:nvSpPr>
        <p:spPr>
          <a:xfrm>
            <a:off x="186620" y="365125"/>
            <a:ext cx="2622550" cy="420688"/>
          </a:xfrm>
          <a:prstGeom prst="rect">
            <a:avLst/>
          </a:prstGeom>
        </p:spPr>
        <p:txBody>
          <a:bodyPr/>
          <a:lstStyle/>
          <a:p>
            <a:r>
              <a:rPr lang="zh-CN" altLang="en-US">
                <a:solidFill>
                  <a:schemeClr val="bg1"/>
                </a:solidFill>
              </a:rPr>
              <a:t>创客空间</a:t>
            </a:r>
            <a:endParaRPr lang="zh-CN" altLang="en-US" dirty="0">
              <a:solidFill>
                <a:schemeClr val="bg1"/>
              </a:solidFill>
            </a:endParaRPr>
          </a:p>
        </p:txBody>
      </p:sp>
    </p:spTree>
    <p:extLst>
      <p:ext uri="{BB962C8B-B14F-4D97-AF65-F5344CB8AC3E}">
        <p14:creationId xmlns:p14="http://schemas.microsoft.com/office/powerpoint/2010/main" val="136348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3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9362" y="1201126"/>
            <a:ext cx="7541838" cy="4978251"/>
          </a:xfrm>
          <a:prstGeom prst="rect">
            <a:avLst/>
          </a:prstGeom>
          <a:ln>
            <a:noFill/>
          </a:ln>
          <a:effectLst>
            <a:softEdge rad="112500"/>
          </a:effectLst>
        </p:spPr>
      </p:pic>
      <p:sp>
        <p:nvSpPr>
          <p:cNvPr id="4" name="矩形 3"/>
          <p:cNvSpPr/>
          <p:nvPr/>
        </p:nvSpPr>
        <p:spPr>
          <a:xfrm>
            <a:off x="9063704" y="3430389"/>
            <a:ext cx="2754999" cy="3000821"/>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dirty="0">
                <a:ln w="0"/>
                <a:solidFill>
                  <a:srgbClr val="2683C6"/>
                </a:solidFill>
                <a:effectLst>
                  <a:outerShdw blurRad="38100" dist="25400" dir="5400000" algn="ctr" rotWithShape="0">
                    <a:srgbClr val="6E747A">
                      <a:alpha val="43000"/>
                    </a:srgbClr>
                  </a:outerShdw>
                </a:effectLst>
              </a:rPr>
              <a:t>IC</a:t>
            </a:r>
            <a:r>
              <a:rPr lang="zh-CN" altLang="en-US" dirty="0">
                <a:ln w="0"/>
                <a:solidFill>
                  <a:srgbClr val="2683C6"/>
                </a:solidFill>
                <a:effectLst>
                  <a:outerShdw blurRad="38100" dist="25400" dir="5400000" algn="ctr" rotWithShape="0">
                    <a:srgbClr val="6E747A">
                      <a:alpha val="43000"/>
                    </a:srgbClr>
                  </a:outerShdw>
                </a:effectLst>
              </a:rPr>
              <a:t>卡和手机的巧妙结合，特别适用于不允许手机入校的学校</a:t>
            </a:r>
          </a:p>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可实现学生身份识别，考勤门禁、定位、亲情电话、饭卡、出入报警、增值服务 等功能</a:t>
            </a:r>
          </a:p>
        </p:txBody>
      </p:sp>
      <p:sp>
        <p:nvSpPr>
          <p:cNvPr id="5" name="文本占位符 1"/>
          <p:cNvSpPr txBox="1">
            <a:spLocks/>
          </p:cNvSpPr>
          <p:nvPr/>
        </p:nvSpPr>
        <p:spPr>
          <a:xfrm>
            <a:off x="186620" y="365125"/>
            <a:ext cx="2622550" cy="4206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solidFill>
              </a:rPr>
              <a:t>校园一卡通</a:t>
            </a:r>
          </a:p>
        </p:txBody>
      </p:sp>
    </p:spTree>
    <p:extLst>
      <p:ext uri="{BB962C8B-B14F-4D97-AF65-F5344CB8AC3E}">
        <p14:creationId xmlns:p14="http://schemas.microsoft.com/office/powerpoint/2010/main" val="401465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186620" y="365125"/>
            <a:ext cx="2622550" cy="420688"/>
          </a:xfrm>
          <a:prstGeom prst="rect">
            <a:avLst/>
          </a:prstGeom>
        </p:spPr>
        <p:txBody>
          <a:bodyPr/>
          <a:lstStyle/>
          <a:p>
            <a:r>
              <a:rPr lang="zh-CN" altLang="en-US" dirty="0">
                <a:solidFill>
                  <a:schemeClr val="bg1"/>
                </a:solidFill>
              </a:rPr>
              <a:t>平安校园</a:t>
            </a:r>
          </a:p>
        </p:txBody>
      </p:sp>
      <p:pic>
        <p:nvPicPr>
          <p:cNvPr id="3" name="Picture 3"/>
          <p:cNvPicPr>
            <a:picLocks noChangeAspect="1" noChangeArrowheads="1"/>
          </p:cNvPicPr>
          <p:nvPr/>
        </p:nvPicPr>
        <p:blipFill>
          <a:blip r:embed="rId3"/>
          <a:srcRect/>
          <a:stretch>
            <a:fillRect/>
          </a:stretch>
        </p:blipFill>
        <p:spPr bwMode="auto">
          <a:xfrm>
            <a:off x="783772" y="1382483"/>
            <a:ext cx="7866742" cy="4553012"/>
          </a:xfrm>
          <a:prstGeom prst="rect">
            <a:avLst/>
          </a:prstGeom>
          <a:ln>
            <a:noFill/>
          </a:ln>
          <a:effectLst>
            <a:softEdge rad="112500"/>
          </a:effectLst>
        </p:spPr>
      </p:pic>
      <p:sp>
        <p:nvSpPr>
          <p:cNvPr id="4" name="矩形 3"/>
          <p:cNvSpPr/>
          <p:nvPr/>
        </p:nvSpPr>
        <p:spPr>
          <a:xfrm>
            <a:off x="9063704" y="3430389"/>
            <a:ext cx="2754999" cy="2956579"/>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ln w="0"/>
                <a:solidFill>
                  <a:srgbClr val="2683C6"/>
                </a:solidFill>
                <a:effectLst>
                  <a:outerShdw blurRad="38100" dist="25400" dir="5400000" algn="ctr" rotWithShape="0">
                    <a:srgbClr val="6E747A">
                      <a:alpha val="43000"/>
                    </a:srgbClr>
                  </a:outerShdw>
                </a:effectLst>
              </a:rPr>
              <a:t>支持建立多级构架的数字化平安校园综合安防监控系统，统一集成门禁、巡更、监控等安全设备，提供全方位、科学的综合安防监控和管理解决方案</a:t>
            </a:r>
          </a:p>
        </p:txBody>
      </p:sp>
    </p:spTree>
    <p:extLst>
      <p:ext uri="{BB962C8B-B14F-4D97-AF65-F5344CB8AC3E}">
        <p14:creationId xmlns:p14="http://schemas.microsoft.com/office/powerpoint/2010/main" val="13907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 y="0"/>
            <a:ext cx="12192000" cy="3874415"/>
          </a:xfrm>
          <a:prstGeom prst="rect">
            <a:avLst/>
          </a:prstGeom>
          <a:solidFill>
            <a:srgbClr val="268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TextBox 5"/>
          <p:cNvSpPr txBox="1"/>
          <p:nvPr/>
        </p:nvSpPr>
        <p:spPr>
          <a:xfrm>
            <a:off x="2627769" y="2692105"/>
            <a:ext cx="7034243" cy="917357"/>
          </a:xfrm>
          <a:prstGeom prst="rect">
            <a:avLst/>
          </a:prstGeom>
          <a:noFill/>
        </p:spPr>
        <p:txBody>
          <a:bodyPr wrap="square" lIns="91430" tIns="45715" rIns="91430" bIns="45715" rtlCol="0">
            <a:spAutoFit/>
          </a:bodyPr>
          <a:lstStyle/>
          <a:p>
            <a:pPr algn="ctr" defTabSz="609423">
              <a:lnSpc>
                <a:spcPct val="150000"/>
              </a:lnSpc>
            </a:pPr>
            <a:r>
              <a:rPr lang="zh-CN" altLang="en-US" sz="4000" b="1" spc="-67" dirty="0" smtClean="0">
                <a:ln w="3175">
                  <a:noFill/>
                </a:ln>
                <a:solidFill>
                  <a:schemeClr val="bg1"/>
                </a:solidFill>
                <a:cs typeface="+mn-ea"/>
                <a:sym typeface="+mn-lt"/>
              </a:rPr>
              <a:t>校园资源服务</a:t>
            </a:r>
            <a:endParaRPr lang="zh-CN" altLang="en-US" sz="4000" b="1" spc="-67" dirty="0">
              <a:ln w="3175">
                <a:noFill/>
              </a:ln>
              <a:solidFill>
                <a:schemeClr val="accent1"/>
              </a:solidFill>
              <a:cs typeface="+mn-ea"/>
              <a:sym typeface="+mn-lt"/>
            </a:endParaRPr>
          </a:p>
        </p:txBody>
      </p:sp>
    </p:spTree>
    <p:extLst>
      <p:ext uri="{BB962C8B-B14F-4D97-AF65-F5344CB8AC3E}">
        <p14:creationId xmlns:p14="http://schemas.microsoft.com/office/powerpoint/2010/main" val="1894460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3719904" y="1773145"/>
            <a:ext cx="635" cy="3455505"/>
          </a:xfrm>
          <a:prstGeom prst="line">
            <a:avLst/>
          </a:prstGeom>
        </p:spPr>
        <p:style>
          <a:lnRef idx="3">
            <a:schemeClr val="accent1"/>
          </a:lnRef>
          <a:fillRef idx="0">
            <a:schemeClr val="accent1"/>
          </a:fillRef>
          <a:effectRef idx="2">
            <a:schemeClr val="accent1"/>
          </a:effectRef>
          <a:fontRef idx="minor">
            <a:schemeClr val="tx1"/>
          </a:fontRef>
        </p:style>
      </p:cxnSp>
      <p:sp>
        <p:nvSpPr>
          <p:cNvPr id="6" name="矩形 5"/>
          <p:cNvSpPr/>
          <p:nvPr/>
        </p:nvSpPr>
        <p:spPr>
          <a:xfrm>
            <a:off x="530596" y="2079452"/>
            <a:ext cx="2901725" cy="2585323"/>
          </a:xfrm>
          <a:prstGeom prst="rect">
            <a:avLst/>
          </a:prstGeom>
        </p:spPr>
        <p:txBody>
          <a:bodyPr wrap="square">
            <a:spAutoFit/>
          </a:bodyPr>
          <a:lstStyle/>
          <a:p>
            <a:pPr>
              <a:lnSpc>
                <a:spcPct val="150000"/>
              </a:lnSpc>
            </a:pPr>
            <a:r>
              <a:rPr lang="zh-CN" altLang="en-US" dirty="0"/>
              <a:t>提供教师网络云盘服务，可以根据学校的硬件设备进行空间配置。同时，形成了学校数字资源的汇聚通道，日积月累中形成规模化校本资源库。</a:t>
            </a:r>
            <a:endParaRPr lang="zh-CN" altLang="en-US" dirty="0">
              <a:latin typeface="微软雅黑" pitchFamily="34" charset="-122"/>
              <a:ea typeface="微软雅黑" pitchFamily="34" charset="-122"/>
            </a:endParaRPr>
          </a:p>
        </p:txBody>
      </p:sp>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a:solidFill>
                  <a:srgbClr val="C00000"/>
                </a:solidFill>
                <a:latin typeface="微软雅黑" pitchFamily="34" charset="-122"/>
                <a:ea typeface="微软雅黑" pitchFamily="34" charset="-122"/>
              </a:rPr>
              <a:t>数字化校园资源建设</a:t>
            </a:r>
            <a:endParaRPr lang="en-US" altLang="zh-CN" sz="3600" b="1" dirty="0">
              <a:solidFill>
                <a:srgbClr val="C00000"/>
              </a:solidFill>
              <a:latin typeface="微软雅黑" pitchFamily="34" charset="-122"/>
              <a:ea typeface="微软雅黑" pitchFamily="34" charset="-122"/>
            </a:endParaRPr>
          </a:p>
        </p:txBody>
      </p:sp>
      <p:sp>
        <p:nvSpPr>
          <p:cNvPr id="2" name="文本框 1"/>
          <p:cNvSpPr txBox="1"/>
          <p:nvPr/>
        </p:nvSpPr>
        <p:spPr>
          <a:xfrm>
            <a:off x="624361" y="5801923"/>
            <a:ext cx="11403865" cy="458908"/>
          </a:xfrm>
          <a:prstGeom prst="rect">
            <a:avLst/>
          </a:prstGeom>
          <a:noFill/>
        </p:spPr>
        <p:txBody>
          <a:bodyPr wrap="square" rtlCol="0" anchor="t">
            <a:spAutoFit/>
          </a:bodyPr>
          <a:lstStyle/>
          <a:p>
            <a:pPr>
              <a:lnSpc>
                <a:spcPct val="150000"/>
              </a:lnSpc>
            </a:pPr>
            <a:r>
              <a:rPr lang="zh-CN" altLang="en-US" b="1" dirty="0">
                <a:latin typeface="微软雅黑" charset="0"/>
                <a:ea typeface="微软雅黑" charset="0"/>
                <a:sym typeface="+mn-ea"/>
              </a:rPr>
              <a:t>可以根据学校需要配置成校本资源汇聚通道</a:t>
            </a:r>
            <a:endParaRPr b="1" dirty="0">
              <a:latin typeface="微软雅黑" charset="0"/>
              <a:ea typeface="微软雅黑" charset="0"/>
              <a:sym typeface="+mn-ea"/>
            </a:endParaRPr>
          </a:p>
        </p:txBody>
      </p:sp>
      <p:pic>
        <p:nvPicPr>
          <p:cNvPr id="10"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pic>
        <p:nvPicPr>
          <p:cNvPr id="8" name="图片 7" descr="C:\Users\xujun\Desktop\教师云盘\教师云盘.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3852" y="1007567"/>
            <a:ext cx="7353298" cy="4739457"/>
          </a:xfrm>
          <a:prstGeom prst="rect">
            <a:avLst/>
          </a:prstGeom>
          <a:noFill/>
          <a:ln>
            <a:noFill/>
          </a:ln>
        </p:spPr>
      </p:pic>
    </p:spTree>
    <p:extLst>
      <p:ext uri="{BB962C8B-B14F-4D97-AF65-F5344CB8AC3E}">
        <p14:creationId xmlns:p14="http://schemas.microsoft.com/office/powerpoint/2010/main" val="868047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a:solidFill>
                  <a:srgbClr val="C00000"/>
                </a:solidFill>
                <a:latin typeface="微软雅黑" pitchFamily="34" charset="-122"/>
                <a:ea typeface="微软雅黑" pitchFamily="34" charset="-122"/>
              </a:rPr>
              <a:t>数字化</a:t>
            </a:r>
            <a:r>
              <a:rPr lang="zh-CN" altLang="en-US" sz="3600" b="1" dirty="0" smtClean="0">
                <a:solidFill>
                  <a:srgbClr val="C00000"/>
                </a:solidFill>
                <a:latin typeface="微软雅黑" pitchFamily="34" charset="-122"/>
                <a:ea typeface="微软雅黑" pitchFamily="34" charset="-122"/>
              </a:rPr>
              <a:t>校园</a:t>
            </a:r>
            <a:r>
              <a:rPr lang="zh-CN" altLang="en-US" sz="3600" b="1" dirty="0">
                <a:solidFill>
                  <a:srgbClr val="C00000"/>
                </a:solidFill>
                <a:latin typeface="微软雅黑" pitchFamily="34" charset="-122"/>
                <a:ea typeface="微软雅黑" pitchFamily="34" charset="-122"/>
              </a:rPr>
              <a:t>资源</a:t>
            </a:r>
            <a:r>
              <a:rPr lang="zh-CN" altLang="en-US" sz="3600" b="1" dirty="0" smtClean="0">
                <a:solidFill>
                  <a:srgbClr val="C00000"/>
                </a:solidFill>
                <a:latin typeface="微软雅黑" pitchFamily="34" charset="-122"/>
                <a:ea typeface="微软雅黑" pitchFamily="34" charset="-122"/>
              </a:rPr>
              <a:t>建设</a:t>
            </a:r>
            <a:endParaRPr lang="en-US" altLang="zh-CN" sz="3600" b="1" dirty="0">
              <a:solidFill>
                <a:srgbClr val="C00000"/>
              </a:solidFill>
              <a:latin typeface="微软雅黑" pitchFamily="34" charset="-122"/>
              <a:ea typeface="微软雅黑" pitchFamily="34" charset="-122"/>
            </a:endParaRPr>
          </a:p>
        </p:txBody>
      </p:sp>
      <p:pic>
        <p:nvPicPr>
          <p:cNvPr id="7"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pic>
        <p:nvPicPr>
          <p:cNvPr id="40" name="图片 39"/>
          <p:cNvPicPr>
            <a:picLocks noChangeAspect="1"/>
          </p:cNvPicPr>
          <p:nvPr/>
        </p:nvPicPr>
        <p:blipFill>
          <a:blip r:embed="rId4"/>
          <a:stretch>
            <a:fillRect/>
          </a:stretch>
        </p:blipFill>
        <p:spPr>
          <a:xfrm>
            <a:off x="385295" y="1053287"/>
            <a:ext cx="7689407" cy="5514815"/>
          </a:xfrm>
          <a:prstGeom prst="rect">
            <a:avLst/>
          </a:prstGeom>
        </p:spPr>
      </p:pic>
      <p:cxnSp>
        <p:nvCxnSpPr>
          <p:cNvPr id="61" name="直接连接符 60"/>
          <p:cNvCxnSpPr/>
          <p:nvPr/>
        </p:nvCxnSpPr>
        <p:spPr>
          <a:xfrm flipH="1">
            <a:off x="8490724" y="1847560"/>
            <a:ext cx="635" cy="3455505"/>
          </a:xfrm>
          <a:prstGeom prst="line">
            <a:avLst/>
          </a:prstGeom>
        </p:spPr>
        <p:style>
          <a:lnRef idx="3">
            <a:schemeClr val="accent1"/>
          </a:lnRef>
          <a:fillRef idx="0">
            <a:schemeClr val="accent1"/>
          </a:fillRef>
          <a:effectRef idx="2">
            <a:schemeClr val="accent1"/>
          </a:effectRef>
          <a:fontRef idx="minor">
            <a:schemeClr val="tx1"/>
          </a:fontRef>
        </p:style>
      </p:cxnSp>
      <p:sp>
        <p:nvSpPr>
          <p:cNvPr id="62" name="矩形 61"/>
          <p:cNvSpPr/>
          <p:nvPr/>
        </p:nvSpPr>
        <p:spPr>
          <a:xfrm>
            <a:off x="8805351" y="2074901"/>
            <a:ext cx="2901725" cy="3000821"/>
          </a:xfrm>
          <a:prstGeom prst="rect">
            <a:avLst/>
          </a:prstGeom>
        </p:spPr>
        <p:txBody>
          <a:bodyPr wrap="square">
            <a:spAutoFit/>
          </a:bodyPr>
          <a:lstStyle/>
          <a:p>
            <a:pPr>
              <a:lnSpc>
                <a:spcPct val="150000"/>
              </a:lnSpc>
            </a:pPr>
            <a:r>
              <a:rPr lang="zh-CN" altLang="en-US" dirty="0" smtClean="0">
                <a:latin typeface="微软雅黑" pitchFamily="34" charset="-122"/>
                <a:ea typeface="微软雅黑" pitchFamily="34" charset="-122"/>
              </a:rPr>
              <a:t>将校园小报、校刊、学生作文合集等转换成学校的电子图书，并且可以通过电子班牌、平板、手机进行阅读，为孩子留下美好的回忆，为学校积累下不可限量的资源财富</a:t>
            </a:r>
            <a:endParaRPr lang="en-US" altLang="zh-CN" dirty="0" smtClean="0">
              <a:latin typeface="微软雅黑" pitchFamily="34" charset="-122"/>
              <a:ea typeface="微软雅黑" pitchFamily="34" charset="-122"/>
            </a:endParaRPr>
          </a:p>
        </p:txBody>
      </p:sp>
    </p:spTree>
    <p:extLst>
      <p:ext uri="{BB962C8B-B14F-4D97-AF65-F5344CB8AC3E}">
        <p14:creationId xmlns:p14="http://schemas.microsoft.com/office/powerpoint/2010/main" val="1966492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a:solidFill>
                  <a:srgbClr val="C00000"/>
                </a:solidFill>
                <a:latin typeface="微软雅黑" pitchFamily="34" charset="-122"/>
                <a:ea typeface="微软雅黑" pitchFamily="34" charset="-122"/>
              </a:rPr>
              <a:t>数字化</a:t>
            </a:r>
            <a:r>
              <a:rPr lang="zh-CN" altLang="en-US" sz="3600" b="1" dirty="0" smtClean="0">
                <a:solidFill>
                  <a:srgbClr val="C00000"/>
                </a:solidFill>
                <a:latin typeface="微软雅黑" pitchFamily="34" charset="-122"/>
                <a:ea typeface="微软雅黑" pitchFamily="34" charset="-122"/>
              </a:rPr>
              <a:t>校园</a:t>
            </a:r>
            <a:r>
              <a:rPr lang="zh-CN" altLang="en-US" sz="3600" b="1" dirty="0">
                <a:solidFill>
                  <a:srgbClr val="C00000"/>
                </a:solidFill>
                <a:latin typeface="微软雅黑" pitchFamily="34" charset="-122"/>
                <a:ea typeface="微软雅黑" pitchFamily="34" charset="-122"/>
              </a:rPr>
              <a:t>资源</a:t>
            </a:r>
            <a:r>
              <a:rPr lang="zh-CN" altLang="en-US" sz="3600" b="1" dirty="0" smtClean="0">
                <a:solidFill>
                  <a:srgbClr val="C00000"/>
                </a:solidFill>
                <a:latin typeface="微软雅黑" pitchFamily="34" charset="-122"/>
                <a:ea typeface="微软雅黑" pitchFamily="34" charset="-122"/>
              </a:rPr>
              <a:t>建设</a:t>
            </a:r>
            <a:endParaRPr lang="en-US" altLang="zh-CN" sz="3600" b="1" dirty="0">
              <a:solidFill>
                <a:srgbClr val="C00000"/>
              </a:solidFill>
              <a:latin typeface="微软雅黑" pitchFamily="34" charset="-122"/>
              <a:ea typeface="微软雅黑" pitchFamily="34" charset="-122"/>
            </a:endParaRPr>
          </a:p>
        </p:txBody>
      </p:sp>
      <p:pic>
        <p:nvPicPr>
          <p:cNvPr id="7"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a:stretch>
            <a:fillRect/>
          </a:stretch>
        </p:blipFill>
        <p:spPr>
          <a:xfrm>
            <a:off x="385295" y="1053287"/>
            <a:ext cx="7643403" cy="5490771"/>
          </a:xfrm>
          <a:prstGeom prst="rect">
            <a:avLst/>
          </a:prstGeom>
        </p:spPr>
      </p:pic>
      <p:cxnSp>
        <p:nvCxnSpPr>
          <p:cNvPr id="12" name="直接连接符 11"/>
          <p:cNvCxnSpPr/>
          <p:nvPr/>
        </p:nvCxnSpPr>
        <p:spPr>
          <a:xfrm flipH="1">
            <a:off x="8490724" y="1847560"/>
            <a:ext cx="635" cy="3455505"/>
          </a:xfrm>
          <a:prstGeom prst="line">
            <a:avLst/>
          </a:prstGeom>
        </p:spPr>
        <p:style>
          <a:lnRef idx="3">
            <a:schemeClr val="accent1"/>
          </a:lnRef>
          <a:fillRef idx="0">
            <a:schemeClr val="accent1"/>
          </a:fillRef>
          <a:effectRef idx="2">
            <a:schemeClr val="accent1"/>
          </a:effectRef>
          <a:fontRef idx="minor">
            <a:schemeClr val="tx1"/>
          </a:fontRef>
        </p:style>
      </p:cxnSp>
      <p:sp>
        <p:nvSpPr>
          <p:cNvPr id="13" name="矩形 12"/>
          <p:cNvSpPr/>
          <p:nvPr/>
        </p:nvSpPr>
        <p:spPr>
          <a:xfrm>
            <a:off x="8805351" y="2074901"/>
            <a:ext cx="2901725" cy="3000821"/>
          </a:xfrm>
          <a:prstGeom prst="rect">
            <a:avLst/>
          </a:prstGeom>
        </p:spPr>
        <p:txBody>
          <a:bodyPr wrap="square">
            <a:spAutoFit/>
          </a:bodyPr>
          <a:lstStyle/>
          <a:p>
            <a:pPr>
              <a:lnSpc>
                <a:spcPct val="150000"/>
              </a:lnSpc>
            </a:pPr>
            <a:r>
              <a:rPr lang="zh-CN" altLang="en-US" dirty="0" smtClean="0">
                <a:latin typeface="微软雅黑" pitchFamily="34" charset="-122"/>
                <a:ea typeface="微软雅黑" pitchFamily="34" charset="-122"/>
              </a:rPr>
              <a:t>将校园小报、校刊、学生作文合集等转换成学校的电子图书，并且可以通过电子班牌、平板、手机进行阅读，为孩子留下美好的回忆，为学校积累下不可限量的资源财富</a:t>
            </a:r>
            <a:endParaRPr lang="en-US" altLang="zh-CN" dirty="0" smtClean="0">
              <a:latin typeface="微软雅黑" pitchFamily="34" charset="-122"/>
              <a:ea typeface="微软雅黑" pitchFamily="34" charset="-122"/>
            </a:endParaRPr>
          </a:p>
        </p:txBody>
      </p:sp>
    </p:spTree>
    <p:extLst>
      <p:ext uri="{BB962C8B-B14F-4D97-AF65-F5344CB8AC3E}">
        <p14:creationId xmlns:p14="http://schemas.microsoft.com/office/powerpoint/2010/main" val="38725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a:solidFill>
                  <a:srgbClr val="C00000"/>
                </a:solidFill>
                <a:latin typeface="微软雅黑" pitchFamily="34" charset="-122"/>
                <a:ea typeface="微软雅黑" pitchFamily="34" charset="-122"/>
              </a:rPr>
              <a:t>数字化</a:t>
            </a:r>
            <a:r>
              <a:rPr lang="zh-CN" altLang="en-US" sz="3600" b="1" dirty="0" smtClean="0">
                <a:solidFill>
                  <a:srgbClr val="C00000"/>
                </a:solidFill>
                <a:latin typeface="微软雅黑" pitchFamily="34" charset="-122"/>
                <a:ea typeface="微软雅黑" pitchFamily="34" charset="-122"/>
              </a:rPr>
              <a:t>校园</a:t>
            </a:r>
            <a:r>
              <a:rPr lang="zh-CN" altLang="en-US" sz="3600" b="1" dirty="0">
                <a:solidFill>
                  <a:srgbClr val="C00000"/>
                </a:solidFill>
                <a:latin typeface="微软雅黑" pitchFamily="34" charset="-122"/>
                <a:ea typeface="微软雅黑" pitchFamily="34" charset="-122"/>
              </a:rPr>
              <a:t>资源</a:t>
            </a:r>
            <a:r>
              <a:rPr lang="zh-CN" altLang="en-US" sz="3600" b="1" dirty="0" smtClean="0">
                <a:solidFill>
                  <a:srgbClr val="C00000"/>
                </a:solidFill>
                <a:latin typeface="微软雅黑" pitchFamily="34" charset="-122"/>
                <a:ea typeface="微软雅黑" pitchFamily="34" charset="-122"/>
              </a:rPr>
              <a:t>建设</a:t>
            </a:r>
            <a:endParaRPr lang="en-US" altLang="zh-CN" sz="3600" b="1" dirty="0">
              <a:solidFill>
                <a:srgbClr val="C00000"/>
              </a:solidFill>
              <a:latin typeface="微软雅黑" pitchFamily="34" charset="-122"/>
              <a:ea typeface="微软雅黑" pitchFamily="34" charset="-122"/>
            </a:endParaRPr>
          </a:p>
        </p:txBody>
      </p:sp>
      <p:pic>
        <p:nvPicPr>
          <p:cNvPr id="7"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a:stretch>
            <a:fillRect/>
          </a:stretch>
        </p:blipFill>
        <p:spPr>
          <a:xfrm>
            <a:off x="485421" y="1053287"/>
            <a:ext cx="7797777" cy="5602037"/>
          </a:xfrm>
          <a:prstGeom prst="rect">
            <a:avLst/>
          </a:prstGeom>
        </p:spPr>
      </p:pic>
      <p:cxnSp>
        <p:nvCxnSpPr>
          <p:cNvPr id="12" name="直接连接符 11"/>
          <p:cNvCxnSpPr/>
          <p:nvPr/>
        </p:nvCxnSpPr>
        <p:spPr>
          <a:xfrm flipH="1">
            <a:off x="8490724" y="1847560"/>
            <a:ext cx="635" cy="3455505"/>
          </a:xfrm>
          <a:prstGeom prst="line">
            <a:avLst/>
          </a:prstGeom>
        </p:spPr>
        <p:style>
          <a:lnRef idx="3">
            <a:schemeClr val="accent1"/>
          </a:lnRef>
          <a:fillRef idx="0">
            <a:schemeClr val="accent1"/>
          </a:fillRef>
          <a:effectRef idx="2">
            <a:schemeClr val="accent1"/>
          </a:effectRef>
          <a:fontRef idx="minor">
            <a:schemeClr val="tx1"/>
          </a:fontRef>
        </p:style>
      </p:cxnSp>
      <p:sp>
        <p:nvSpPr>
          <p:cNvPr id="13" name="矩形 12"/>
          <p:cNvSpPr/>
          <p:nvPr/>
        </p:nvSpPr>
        <p:spPr>
          <a:xfrm>
            <a:off x="8805351" y="2074901"/>
            <a:ext cx="2901725" cy="3000821"/>
          </a:xfrm>
          <a:prstGeom prst="rect">
            <a:avLst/>
          </a:prstGeom>
        </p:spPr>
        <p:txBody>
          <a:bodyPr wrap="square">
            <a:spAutoFit/>
          </a:bodyPr>
          <a:lstStyle/>
          <a:p>
            <a:pPr>
              <a:lnSpc>
                <a:spcPct val="150000"/>
              </a:lnSpc>
            </a:pPr>
            <a:r>
              <a:rPr lang="zh-CN" altLang="en-US" dirty="0" smtClean="0">
                <a:latin typeface="微软雅黑" pitchFamily="34" charset="-122"/>
                <a:ea typeface="微软雅黑" pitchFamily="34" charset="-122"/>
              </a:rPr>
              <a:t>将校园小报、校刊、学生作文合集等转换成学校的电子图书，并且可以通过电子班牌、平板、手机进行阅读，为孩子留下美好的回忆，为学校积累下不可限量的资源财富</a:t>
            </a:r>
            <a:endParaRPr lang="en-US" altLang="zh-CN" dirty="0" smtClean="0">
              <a:latin typeface="微软雅黑" pitchFamily="34" charset="-122"/>
              <a:ea typeface="微软雅黑" pitchFamily="34" charset="-122"/>
            </a:endParaRPr>
          </a:p>
        </p:txBody>
      </p:sp>
    </p:spTree>
    <p:extLst>
      <p:ext uri="{BB962C8B-B14F-4D97-AF65-F5344CB8AC3E}">
        <p14:creationId xmlns:p14="http://schemas.microsoft.com/office/powerpoint/2010/main" val="2226772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a:solidFill>
                  <a:srgbClr val="C00000"/>
                </a:solidFill>
                <a:latin typeface="微软雅黑" pitchFamily="34" charset="-122"/>
                <a:ea typeface="微软雅黑" pitchFamily="34" charset="-122"/>
              </a:rPr>
              <a:t>数字化</a:t>
            </a:r>
            <a:r>
              <a:rPr lang="zh-CN" altLang="en-US" sz="3600" b="1" dirty="0" smtClean="0">
                <a:solidFill>
                  <a:srgbClr val="C00000"/>
                </a:solidFill>
                <a:latin typeface="微软雅黑" pitchFamily="34" charset="-122"/>
                <a:ea typeface="微软雅黑" pitchFamily="34" charset="-122"/>
              </a:rPr>
              <a:t>校园</a:t>
            </a:r>
            <a:r>
              <a:rPr lang="zh-CN" altLang="en-US" sz="3600" b="1" dirty="0">
                <a:solidFill>
                  <a:srgbClr val="C00000"/>
                </a:solidFill>
                <a:latin typeface="微软雅黑" pitchFamily="34" charset="-122"/>
                <a:ea typeface="微软雅黑" pitchFamily="34" charset="-122"/>
              </a:rPr>
              <a:t>资源</a:t>
            </a:r>
            <a:r>
              <a:rPr lang="zh-CN" altLang="en-US" sz="3600" b="1" dirty="0" smtClean="0">
                <a:solidFill>
                  <a:srgbClr val="C00000"/>
                </a:solidFill>
                <a:latin typeface="微软雅黑" pitchFamily="34" charset="-122"/>
                <a:ea typeface="微软雅黑" pitchFamily="34" charset="-122"/>
              </a:rPr>
              <a:t>建设</a:t>
            </a:r>
            <a:endParaRPr lang="en-US" altLang="zh-CN" sz="3600" b="1" dirty="0">
              <a:solidFill>
                <a:srgbClr val="C00000"/>
              </a:solidFill>
              <a:latin typeface="微软雅黑" pitchFamily="34" charset="-122"/>
              <a:ea typeface="微软雅黑" pitchFamily="34" charset="-122"/>
            </a:endParaRPr>
          </a:p>
        </p:txBody>
      </p:sp>
      <p:pic>
        <p:nvPicPr>
          <p:cNvPr id="7"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4"/>
          <a:stretch>
            <a:fillRect/>
          </a:stretch>
        </p:blipFill>
        <p:spPr>
          <a:xfrm>
            <a:off x="385295" y="1053287"/>
            <a:ext cx="8186997" cy="5406507"/>
          </a:xfrm>
          <a:prstGeom prst="rect">
            <a:avLst/>
          </a:prstGeom>
        </p:spPr>
      </p:pic>
      <p:sp>
        <p:nvSpPr>
          <p:cNvPr id="4" name="矩形 3"/>
          <p:cNvSpPr/>
          <p:nvPr/>
        </p:nvSpPr>
        <p:spPr>
          <a:xfrm>
            <a:off x="620889" y="1053287"/>
            <a:ext cx="1524000" cy="493291"/>
          </a:xfrm>
          <a:prstGeom prst="rect">
            <a:avLst/>
          </a:prstGeom>
          <a:solidFill>
            <a:srgbClr val="2F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itchFamily="34" charset="-122"/>
              <a:ea typeface="微软雅黑" pitchFamily="34" charset="-122"/>
            </a:endParaRPr>
          </a:p>
        </p:txBody>
      </p:sp>
      <p:cxnSp>
        <p:nvCxnSpPr>
          <p:cNvPr id="13" name="直接连接符 12"/>
          <p:cNvCxnSpPr/>
          <p:nvPr/>
        </p:nvCxnSpPr>
        <p:spPr>
          <a:xfrm flipH="1">
            <a:off x="8837342" y="1847560"/>
            <a:ext cx="635" cy="3455505"/>
          </a:xfrm>
          <a:prstGeom prst="line">
            <a:avLst/>
          </a:prstGeom>
        </p:spPr>
        <p:style>
          <a:lnRef idx="3">
            <a:schemeClr val="accent1"/>
          </a:lnRef>
          <a:fillRef idx="0">
            <a:schemeClr val="accent1"/>
          </a:fillRef>
          <a:effectRef idx="2">
            <a:schemeClr val="accent1"/>
          </a:effectRef>
          <a:fontRef idx="minor">
            <a:schemeClr val="tx1"/>
          </a:fontRef>
        </p:style>
      </p:cxnSp>
      <p:sp>
        <p:nvSpPr>
          <p:cNvPr id="14" name="矩形 13"/>
          <p:cNvSpPr/>
          <p:nvPr/>
        </p:nvSpPr>
        <p:spPr>
          <a:xfrm>
            <a:off x="9138990" y="2657625"/>
            <a:ext cx="2901725" cy="2169825"/>
          </a:xfrm>
          <a:prstGeom prst="rect">
            <a:avLst/>
          </a:prstGeom>
        </p:spPr>
        <p:txBody>
          <a:bodyPr wrap="square">
            <a:spAutoFit/>
          </a:bodyPr>
          <a:lstStyle/>
          <a:p>
            <a:pPr>
              <a:lnSpc>
                <a:spcPct val="150000"/>
              </a:lnSpc>
            </a:pPr>
            <a:r>
              <a:rPr lang="zh-CN" altLang="en-US" dirty="0" smtClean="0">
                <a:latin typeface="微软雅黑" pitchFamily="34" charset="-122"/>
                <a:ea typeface="微软雅黑" pitchFamily="34" charset="-122"/>
              </a:rPr>
              <a:t>利用校园点播平台，自动把当天上课录播视频转换成微课视频，下课铃一响</a:t>
            </a:r>
            <a:endParaRPr lang="en-US" altLang="zh-CN" dirty="0" smtClean="0">
              <a:latin typeface="微软雅黑" pitchFamily="34" charset="-122"/>
              <a:ea typeface="微软雅黑" pitchFamily="34" charset="-122"/>
            </a:endParaRPr>
          </a:p>
          <a:p>
            <a:pPr>
              <a:lnSpc>
                <a:spcPct val="150000"/>
              </a:lnSpc>
            </a:pPr>
            <a:r>
              <a:rPr lang="zh-CN" altLang="en-US" dirty="0" smtClean="0">
                <a:latin typeface="微软雅黑" pitchFamily="34" charset="-122"/>
                <a:ea typeface="微软雅黑" pitchFamily="34" charset="-122"/>
              </a:rPr>
              <a:t>学生就可以通过手机观看当天自己老师的上课视频</a:t>
            </a:r>
            <a:endParaRPr lang="en-US" altLang="zh-CN" dirty="0" smtClean="0">
              <a:latin typeface="微软雅黑" pitchFamily="34" charset="-122"/>
              <a:ea typeface="微软雅黑" pitchFamily="34" charset="-122"/>
            </a:endParaRPr>
          </a:p>
        </p:txBody>
      </p:sp>
    </p:spTree>
    <p:extLst>
      <p:ext uri="{BB962C8B-B14F-4D97-AF65-F5344CB8AC3E}">
        <p14:creationId xmlns:p14="http://schemas.microsoft.com/office/powerpoint/2010/main" val="3838623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sp>
        <p:nvSpPr>
          <p:cNvPr id="21" name="TextBox 15"/>
          <p:cNvSpPr txBox="1"/>
          <p:nvPr/>
        </p:nvSpPr>
        <p:spPr>
          <a:xfrm>
            <a:off x="4188066" y="4821660"/>
            <a:ext cx="2621280" cy="1005840"/>
          </a:xfrm>
          <a:prstGeom prst="rect">
            <a:avLst/>
          </a:prstGeom>
          <a:noFill/>
        </p:spPr>
        <p:txBody>
          <a:bodyPr wrap="none" rtlCol="0">
            <a:spAutoFit/>
          </a:bodyPr>
          <a:lstStyle/>
          <a:p>
            <a:pPr algn="ctr">
              <a:lnSpc>
                <a:spcPct val="150000"/>
              </a:lnSpc>
            </a:pPr>
            <a:r>
              <a:rPr lang="zh-CN" altLang="en-US" sz="2400" dirty="0" smtClean="0">
                <a:solidFill>
                  <a:srgbClr val="FFC000"/>
                </a:solidFill>
                <a:latin typeface="微软雅黑" pitchFamily="34" charset="-122"/>
                <a:ea typeface="微软雅黑" pitchFamily="34" charset="-122"/>
              </a:rPr>
              <a:t>校园资源类</a:t>
            </a:r>
          </a:p>
          <a:p>
            <a:pPr algn="ctr">
              <a:lnSpc>
                <a:spcPct val="150000"/>
              </a:lnSpc>
            </a:pPr>
            <a:r>
              <a:rPr lang="zh-CN" altLang="en-US" sz="1600" dirty="0" smtClean="0">
                <a:solidFill>
                  <a:schemeClr val="bg1"/>
                </a:solidFill>
                <a:latin typeface="微软雅黑" pitchFamily="34" charset="-122"/>
                <a:ea typeface="微软雅黑" pitchFamily="34" charset="-122"/>
              </a:rPr>
              <a:t>图书、讲义、课件缺乏汇聚</a:t>
            </a:r>
          </a:p>
        </p:txBody>
      </p:sp>
      <p:sp>
        <p:nvSpPr>
          <p:cNvPr id="27" name="TextBox 16"/>
          <p:cNvSpPr txBox="1"/>
          <p:nvPr/>
        </p:nvSpPr>
        <p:spPr>
          <a:xfrm>
            <a:off x="7552887" y="4821660"/>
            <a:ext cx="3467617" cy="1015663"/>
          </a:xfrm>
          <a:prstGeom prst="rect">
            <a:avLst/>
          </a:prstGeom>
          <a:noFill/>
        </p:spPr>
        <p:txBody>
          <a:bodyPr wrap="none" rtlCol="0">
            <a:spAutoFit/>
          </a:bodyPr>
          <a:lstStyle/>
          <a:p>
            <a:pPr algn="ctr">
              <a:lnSpc>
                <a:spcPct val="150000"/>
              </a:lnSpc>
            </a:pPr>
            <a:r>
              <a:rPr lang="zh-CN" altLang="en-US" sz="2400" dirty="0" smtClean="0">
                <a:solidFill>
                  <a:srgbClr val="FFC000"/>
                </a:solidFill>
                <a:latin typeface="微软雅黑" pitchFamily="34" charset="-122"/>
                <a:ea typeface="微软雅黑" pitchFamily="34" charset="-122"/>
              </a:rPr>
              <a:t>校园应用类</a:t>
            </a:r>
          </a:p>
          <a:p>
            <a:pPr algn="ctr">
              <a:lnSpc>
                <a:spcPct val="150000"/>
              </a:lnSpc>
            </a:pPr>
            <a:r>
              <a:rPr lang="zh-CN" altLang="en-US" sz="1600" dirty="0" smtClean="0">
                <a:solidFill>
                  <a:schemeClr val="bg1"/>
                </a:solidFill>
                <a:latin typeface="微软雅黑" pitchFamily="34" charset="-122"/>
                <a:ea typeface="微软雅黑" pitchFamily="34" charset="-122"/>
              </a:rPr>
              <a:t>教、学、管、服务、办公信息不通畅</a:t>
            </a:r>
          </a:p>
        </p:txBody>
      </p:sp>
      <p:pic>
        <p:nvPicPr>
          <p:cNvPr id="28" name="Picture 2" descr="E:\zlf\素材\PS图标\文件图标\图标48\doc.gif"/>
          <p:cNvPicPr>
            <a:picLocks noChangeAspect="1" noChangeArrowheads="1"/>
          </p:cNvPicPr>
          <p:nvPr/>
        </p:nvPicPr>
        <p:blipFill>
          <a:blip r:embed="rId4"/>
          <a:srcRect/>
          <a:stretch>
            <a:fillRect/>
          </a:stretch>
        </p:blipFill>
        <p:spPr bwMode="auto">
          <a:xfrm>
            <a:off x="5375698" y="3158688"/>
            <a:ext cx="457200" cy="457200"/>
          </a:xfrm>
          <a:prstGeom prst="rect">
            <a:avLst/>
          </a:prstGeom>
          <a:noFill/>
        </p:spPr>
      </p:pic>
      <p:pic>
        <p:nvPicPr>
          <p:cNvPr id="29" name="Picture 3" descr="E:\zlf\素材\PS图标\文件图标\图标48\html.gif"/>
          <p:cNvPicPr>
            <a:picLocks noChangeAspect="1" noChangeArrowheads="1"/>
          </p:cNvPicPr>
          <p:nvPr/>
        </p:nvPicPr>
        <p:blipFill>
          <a:blip r:embed="rId5"/>
          <a:srcRect/>
          <a:stretch>
            <a:fillRect/>
          </a:stretch>
        </p:blipFill>
        <p:spPr bwMode="auto">
          <a:xfrm>
            <a:off x="4737320" y="3199701"/>
            <a:ext cx="457200" cy="457200"/>
          </a:xfrm>
          <a:prstGeom prst="rect">
            <a:avLst/>
          </a:prstGeom>
          <a:noFill/>
        </p:spPr>
      </p:pic>
      <p:pic>
        <p:nvPicPr>
          <p:cNvPr id="30" name="Picture 4" descr="E:\zlf\素材\PS图标\文件图标\图标48\mdb.gif"/>
          <p:cNvPicPr>
            <a:picLocks noChangeAspect="1" noChangeArrowheads="1"/>
          </p:cNvPicPr>
          <p:nvPr/>
        </p:nvPicPr>
        <p:blipFill>
          <a:blip r:embed="rId6"/>
          <a:srcRect/>
          <a:stretch>
            <a:fillRect/>
          </a:stretch>
        </p:blipFill>
        <p:spPr bwMode="auto">
          <a:xfrm>
            <a:off x="4804912" y="3929660"/>
            <a:ext cx="457200" cy="457200"/>
          </a:xfrm>
          <a:prstGeom prst="rect">
            <a:avLst/>
          </a:prstGeom>
          <a:noFill/>
        </p:spPr>
      </p:pic>
      <p:pic>
        <p:nvPicPr>
          <p:cNvPr id="31" name="Picture 5" descr="E:\zlf\素材\PS图标\文件图标\图标48\pdf.gif"/>
          <p:cNvPicPr>
            <a:picLocks noChangeAspect="1" noChangeArrowheads="1"/>
          </p:cNvPicPr>
          <p:nvPr/>
        </p:nvPicPr>
        <p:blipFill>
          <a:blip r:embed="rId7"/>
          <a:srcRect/>
          <a:stretch>
            <a:fillRect/>
          </a:stretch>
        </p:blipFill>
        <p:spPr bwMode="auto">
          <a:xfrm>
            <a:off x="4981342" y="2345466"/>
            <a:ext cx="457200" cy="457200"/>
          </a:xfrm>
          <a:prstGeom prst="rect">
            <a:avLst/>
          </a:prstGeom>
          <a:noFill/>
        </p:spPr>
      </p:pic>
      <p:pic>
        <p:nvPicPr>
          <p:cNvPr id="32" name="Picture 6" descr="E:\zlf\素材\PS图标\文件图标\图标48\ppt.gif"/>
          <p:cNvPicPr>
            <a:picLocks noChangeAspect="1" noChangeArrowheads="1"/>
          </p:cNvPicPr>
          <p:nvPr/>
        </p:nvPicPr>
        <p:blipFill>
          <a:blip r:embed="rId8"/>
          <a:srcRect/>
          <a:stretch>
            <a:fillRect/>
          </a:stretch>
        </p:blipFill>
        <p:spPr bwMode="auto">
          <a:xfrm>
            <a:off x="5593200" y="3855441"/>
            <a:ext cx="457200" cy="457200"/>
          </a:xfrm>
          <a:prstGeom prst="rect">
            <a:avLst/>
          </a:prstGeom>
          <a:noFill/>
        </p:spPr>
      </p:pic>
      <p:pic>
        <p:nvPicPr>
          <p:cNvPr id="33" name="Picture 7" descr="E:\zlf\素材\PS图标\文件图标\图标48\pptx.gif"/>
          <p:cNvPicPr>
            <a:picLocks noChangeAspect="1" noChangeArrowheads="1"/>
          </p:cNvPicPr>
          <p:nvPr/>
        </p:nvPicPr>
        <p:blipFill>
          <a:blip r:embed="rId8"/>
          <a:srcRect/>
          <a:stretch>
            <a:fillRect/>
          </a:stretch>
        </p:blipFill>
        <p:spPr bwMode="auto">
          <a:xfrm>
            <a:off x="6005206" y="2890153"/>
            <a:ext cx="457200" cy="457200"/>
          </a:xfrm>
          <a:prstGeom prst="rect">
            <a:avLst/>
          </a:prstGeom>
          <a:noFill/>
        </p:spPr>
      </p:pic>
      <p:pic>
        <p:nvPicPr>
          <p:cNvPr id="34" name="Picture 8" descr="E:\zlf\素材\PS图标\文件图标\图标48\rar.gif"/>
          <p:cNvPicPr>
            <a:picLocks noChangeAspect="1" noChangeArrowheads="1"/>
          </p:cNvPicPr>
          <p:nvPr/>
        </p:nvPicPr>
        <p:blipFill>
          <a:blip r:embed="rId9"/>
          <a:srcRect/>
          <a:stretch>
            <a:fillRect/>
          </a:stretch>
        </p:blipFill>
        <p:spPr bwMode="auto">
          <a:xfrm>
            <a:off x="5727380" y="2353534"/>
            <a:ext cx="457200" cy="457200"/>
          </a:xfrm>
          <a:prstGeom prst="rect">
            <a:avLst/>
          </a:prstGeom>
          <a:noFill/>
        </p:spPr>
      </p:pic>
      <p:pic>
        <p:nvPicPr>
          <p:cNvPr id="1033" name="Picture 9" descr="E:\zlf\素材\PS图标\文件图标\图标48\txt.gif"/>
          <p:cNvPicPr>
            <a:picLocks noChangeAspect="1" noChangeArrowheads="1"/>
          </p:cNvPicPr>
          <p:nvPr/>
        </p:nvPicPr>
        <p:blipFill>
          <a:blip r:embed="rId10"/>
          <a:srcRect/>
          <a:stretch>
            <a:fillRect/>
          </a:stretch>
        </p:blipFill>
        <p:spPr bwMode="auto">
          <a:xfrm>
            <a:off x="4251806" y="3561841"/>
            <a:ext cx="457200" cy="457200"/>
          </a:xfrm>
          <a:prstGeom prst="rect">
            <a:avLst/>
          </a:prstGeom>
          <a:noFill/>
        </p:spPr>
      </p:pic>
      <p:pic>
        <p:nvPicPr>
          <p:cNvPr id="1034" name="Picture 10" descr="E:\zlf\素材\PS图标\文件图标\图标48\xls.gif"/>
          <p:cNvPicPr>
            <a:picLocks noChangeAspect="1" noChangeArrowheads="1"/>
          </p:cNvPicPr>
          <p:nvPr/>
        </p:nvPicPr>
        <p:blipFill>
          <a:blip r:embed="rId11"/>
          <a:srcRect/>
          <a:stretch>
            <a:fillRect/>
          </a:stretch>
        </p:blipFill>
        <p:spPr bwMode="auto">
          <a:xfrm>
            <a:off x="6197775" y="3594727"/>
            <a:ext cx="457200" cy="457200"/>
          </a:xfrm>
          <a:prstGeom prst="rect">
            <a:avLst/>
          </a:prstGeom>
          <a:noFill/>
        </p:spPr>
      </p:pic>
      <p:pic>
        <p:nvPicPr>
          <p:cNvPr id="1035" name="Picture 11" descr="E:\zlf\素材\PS图标\文件图标\图标48\图片.gif"/>
          <p:cNvPicPr>
            <a:picLocks noChangeAspect="1" noChangeArrowheads="1"/>
          </p:cNvPicPr>
          <p:nvPr/>
        </p:nvPicPr>
        <p:blipFill>
          <a:blip r:embed="rId12"/>
          <a:srcRect/>
          <a:stretch>
            <a:fillRect/>
          </a:stretch>
        </p:blipFill>
        <p:spPr bwMode="auto">
          <a:xfrm>
            <a:off x="4394448" y="2679686"/>
            <a:ext cx="457200" cy="457200"/>
          </a:xfrm>
          <a:prstGeom prst="rect">
            <a:avLst/>
          </a:prstGeom>
          <a:noFill/>
        </p:spPr>
      </p:pic>
      <p:pic>
        <p:nvPicPr>
          <p:cNvPr id="35" name="图片 34" descr="sadf.png"/>
          <p:cNvPicPr>
            <a:picLocks noChangeAspect="1"/>
          </p:cNvPicPr>
          <p:nvPr/>
        </p:nvPicPr>
        <p:blipFill>
          <a:blip r:embed="rId13"/>
          <a:stretch>
            <a:fillRect/>
          </a:stretch>
        </p:blipFill>
        <p:spPr>
          <a:xfrm>
            <a:off x="971958" y="2224996"/>
            <a:ext cx="2397659" cy="2397659"/>
          </a:xfrm>
          <a:prstGeom prst="rect">
            <a:avLst/>
          </a:prstGeom>
        </p:spPr>
      </p:pic>
      <p:pic>
        <p:nvPicPr>
          <p:cNvPr id="1036" name="Picture 12" descr="E:\工作\样式图标\课内网新图标\图标-新\工资绩效系统c.png"/>
          <p:cNvPicPr>
            <a:picLocks noChangeAspect="1" noChangeArrowheads="1"/>
          </p:cNvPicPr>
          <p:nvPr/>
        </p:nvPicPr>
        <p:blipFill>
          <a:blip r:embed="rId14"/>
          <a:srcRect/>
          <a:stretch>
            <a:fillRect/>
          </a:stretch>
        </p:blipFill>
        <p:spPr bwMode="auto">
          <a:xfrm>
            <a:off x="9004693" y="3076181"/>
            <a:ext cx="609600" cy="609600"/>
          </a:xfrm>
          <a:prstGeom prst="rect">
            <a:avLst/>
          </a:prstGeom>
          <a:noFill/>
        </p:spPr>
      </p:pic>
      <p:pic>
        <p:nvPicPr>
          <p:cNvPr id="1038" name="Picture 14" descr="E:\工作\样式图标\课内网新图标\图标-新\教研活动c.png"/>
          <p:cNvPicPr>
            <a:picLocks noChangeAspect="1" noChangeArrowheads="1"/>
          </p:cNvPicPr>
          <p:nvPr/>
        </p:nvPicPr>
        <p:blipFill>
          <a:blip r:embed="rId15"/>
          <a:srcRect/>
          <a:stretch>
            <a:fillRect/>
          </a:stretch>
        </p:blipFill>
        <p:spPr bwMode="auto">
          <a:xfrm>
            <a:off x="8168025" y="2238592"/>
            <a:ext cx="609600" cy="609600"/>
          </a:xfrm>
          <a:prstGeom prst="rect">
            <a:avLst/>
          </a:prstGeom>
          <a:noFill/>
        </p:spPr>
      </p:pic>
      <p:pic>
        <p:nvPicPr>
          <p:cNvPr id="1039" name="Picture 15" descr="E:\工作\样式图标\课内网新图标\图标-新\颂大班班通c.png"/>
          <p:cNvPicPr>
            <a:picLocks noChangeAspect="1" noChangeArrowheads="1"/>
          </p:cNvPicPr>
          <p:nvPr/>
        </p:nvPicPr>
        <p:blipFill>
          <a:blip r:embed="rId16"/>
          <a:srcRect/>
          <a:stretch>
            <a:fillRect/>
          </a:stretch>
        </p:blipFill>
        <p:spPr bwMode="auto">
          <a:xfrm>
            <a:off x="9462048" y="3865142"/>
            <a:ext cx="609600" cy="609600"/>
          </a:xfrm>
          <a:prstGeom prst="rect">
            <a:avLst/>
          </a:prstGeom>
          <a:noFill/>
        </p:spPr>
      </p:pic>
      <p:pic>
        <p:nvPicPr>
          <p:cNvPr id="1040" name="Picture 16" descr="E:\工作\样式图标\课内网新图标\图标-新\一师一课c.png"/>
          <p:cNvPicPr>
            <a:picLocks noChangeAspect="1" noChangeArrowheads="1"/>
          </p:cNvPicPr>
          <p:nvPr/>
        </p:nvPicPr>
        <p:blipFill>
          <a:blip r:embed="rId17"/>
          <a:srcRect/>
          <a:stretch>
            <a:fillRect/>
          </a:stretch>
        </p:blipFill>
        <p:spPr bwMode="auto">
          <a:xfrm>
            <a:off x="9794061" y="2238592"/>
            <a:ext cx="609600" cy="609600"/>
          </a:xfrm>
          <a:prstGeom prst="rect">
            <a:avLst/>
          </a:prstGeom>
          <a:noFill/>
        </p:spPr>
      </p:pic>
      <p:pic>
        <p:nvPicPr>
          <p:cNvPr id="1041" name="Picture 17" descr="E:\工作\样式图标\课内网新图标\图标-新\云网阅c.png"/>
          <p:cNvPicPr>
            <a:picLocks noChangeAspect="1" noChangeArrowheads="1"/>
          </p:cNvPicPr>
          <p:nvPr/>
        </p:nvPicPr>
        <p:blipFill>
          <a:blip r:embed="rId18"/>
          <a:srcRect/>
          <a:stretch>
            <a:fillRect/>
          </a:stretch>
        </p:blipFill>
        <p:spPr bwMode="auto">
          <a:xfrm>
            <a:off x="8981043" y="2084844"/>
            <a:ext cx="609600" cy="609600"/>
          </a:xfrm>
          <a:prstGeom prst="rect">
            <a:avLst/>
          </a:prstGeom>
          <a:noFill/>
        </p:spPr>
      </p:pic>
      <p:pic>
        <p:nvPicPr>
          <p:cNvPr id="1042" name="Picture 18" descr="E:\工作\样式图标\课内网新图标\图标-新\学生评语c.png"/>
          <p:cNvPicPr>
            <a:picLocks noChangeAspect="1" noChangeArrowheads="1"/>
          </p:cNvPicPr>
          <p:nvPr/>
        </p:nvPicPr>
        <p:blipFill>
          <a:blip r:embed="rId19"/>
          <a:srcRect/>
          <a:stretch>
            <a:fillRect/>
          </a:stretch>
        </p:blipFill>
        <p:spPr bwMode="auto">
          <a:xfrm>
            <a:off x="8110692" y="3076181"/>
            <a:ext cx="609600" cy="609600"/>
          </a:xfrm>
          <a:prstGeom prst="rect">
            <a:avLst/>
          </a:prstGeom>
          <a:noFill/>
        </p:spPr>
      </p:pic>
      <p:pic>
        <p:nvPicPr>
          <p:cNvPr id="1043" name="Picture 19" descr="E:\工作\样式图标\课内网新图标\图标-新\老师报表c.png"/>
          <p:cNvPicPr>
            <a:picLocks noChangeAspect="1" noChangeArrowheads="1"/>
          </p:cNvPicPr>
          <p:nvPr/>
        </p:nvPicPr>
        <p:blipFill>
          <a:blip r:embed="rId20"/>
          <a:srcRect/>
          <a:stretch>
            <a:fillRect/>
          </a:stretch>
        </p:blipFill>
        <p:spPr bwMode="auto">
          <a:xfrm>
            <a:off x="9898694" y="3076181"/>
            <a:ext cx="609600" cy="609600"/>
          </a:xfrm>
          <a:prstGeom prst="rect">
            <a:avLst/>
          </a:prstGeom>
          <a:noFill/>
        </p:spPr>
      </p:pic>
      <p:pic>
        <p:nvPicPr>
          <p:cNvPr id="1044" name="Picture 20" descr="E:\工作\样式图标\课内网新图标\图标-新\课程表c.png"/>
          <p:cNvPicPr>
            <a:picLocks noChangeAspect="1" noChangeArrowheads="1"/>
          </p:cNvPicPr>
          <p:nvPr/>
        </p:nvPicPr>
        <p:blipFill>
          <a:blip r:embed="rId21"/>
          <a:srcRect/>
          <a:stretch>
            <a:fillRect/>
          </a:stretch>
        </p:blipFill>
        <p:spPr bwMode="auto">
          <a:xfrm>
            <a:off x="8580269" y="3880860"/>
            <a:ext cx="609600" cy="609600"/>
          </a:xfrm>
          <a:prstGeom prst="rect">
            <a:avLst/>
          </a:prstGeom>
          <a:noFill/>
        </p:spPr>
      </p:pic>
      <p:sp>
        <p:nvSpPr>
          <p:cNvPr id="36" name="TextBox 14"/>
          <p:cNvSpPr txBox="1"/>
          <p:nvPr/>
        </p:nvSpPr>
        <p:spPr>
          <a:xfrm>
            <a:off x="938204" y="4821660"/>
            <a:ext cx="2621280" cy="1417320"/>
          </a:xfrm>
          <a:prstGeom prst="rect">
            <a:avLst/>
          </a:prstGeom>
          <a:noFill/>
        </p:spPr>
        <p:txBody>
          <a:bodyPr wrap="none" rtlCol="0">
            <a:spAutoFit/>
          </a:bodyPr>
          <a:lstStyle/>
          <a:p>
            <a:pPr algn="ctr">
              <a:lnSpc>
                <a:spcPct val="150000"/>
              </a:lnSpc>
            </a:pPr>
            <a:r>
              <a:rPr lang="zh-CN" altLang="en-US" sz="2400" dirty="0" smtClean="0">
                <a:solidFill>
                  <a:srgbClr val="FFC000"/>
                </a:solidFill>
                <a:latin typeface="微软雅黑" pitchFamily="34" charset="-122"/>
                <a:ea typeface="微软雅黑" pitchFamily="34" charset="-122"/>
              </a:rPr>
              <a:t>校园环境类</a:t>
            </a:r>
          </a:p>
          <a:p>
            <a:pPr algn="ctr">
              <a:lnSpc>
                <a:spcPct val="150000"/>
              </a:lnSpc>
            </a:pPr>
            <a:r>
              <a:rPr lang="zh-CN" altLang="en-US" sz="1600" dirty="0" smtClean="0">
                <a:solidFill>
                  <a:schemeClr val="bg1"/>
                </a:solidFill>
                <a:latin typeface="微软雅黑" pitchFamily="34" charset="-122"/>
                <a:ea typeface="微软雅黑" pitchFamily="34" charset="-122"/>
              </a:rPr>
              <a:t>教室相关配套设施相对落后</a:t>
            </a:r>
          </a:p>
          <a:p>
            <a:pPr algn="ctr">
              <a:lnSpc>
                <a:spcPct val="150000"/>
              </a:lnSpc>
            </a:pPr>
            <a:endParaRPr lang="zh-CN" altLang="en-US" dirty="0"/>
          </a:p>
        </p:txBody>
      </p:sp>
      <p:sp>
        <p:nvSpPr>
          <p:cNvPr id="37" name="TextBox 5"/>
          <p:cNvSpPr txBox="1"/>
          <p:nvPr/>
        </p:nvSpPr>
        <p:spPr>
          <a:xfrm>
            <a:off x="3771464" y="777461"/>
            <a:ext cx="4339650"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校园面临的主要困境</a:t>
            </a:r>
            <a:endParaRPr lang="zh-CN" altLang="en-US" sz="36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 y="0"/>
            <a:ext cx="12192000" cy="3874415"/>
          </a:xfrm>
          <a:prstGeom prst="rect">
            <a:avLst/>
          </a:prstGeom>
          <a:solidFill>
            <a:srgbClr val="268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TextBox 5"/>
          <p:cNvSpPr txBox="1"/>
          <p:nvPr/>
        </p:nvSpPr>
        <p:spPr>
          <a:xfrm>
            <a:off x="2627769" y="2692105"/>
            <a:ext cx="7034243" cy="917357"/>
          </a:xfrm>
          <a:prstGeom prst="rect">
            <a:avLst/>
          </a:prstGeom>
          <a:noFill/>
        </p:spPr>
        <p:txBody>
          <a:bodyPr wrap="square" lIns="91430" tIns="45715" rIns="91430" bIns="45715" rtlCol="0">
            <a:spAutoFit/>
          </a:bodyPr>
          <a:lstStyle/>
          <a:p>
            <a:pPr algn="ctr" defTabSz="609423">
              <a:lnSpc>
                <a:spcPct val="150000"/>
              </a:lnSpc>
            </a:pPr>
            <a:r>
              <a:rPr lang="zh-CN" altLang="en-US" sz="4000" b="1" spc="-67" dirty="0" smtClean="0">
                <a:ln w="3175">
                  <a:noFill/>
                </a:ln>
                <a:solidFill>
                  <a:schemeClr val="bg1"/>
                </a:solidFill>
                <a:cs typeface="+mn-ea"/>
                <a:sym typeface="+mn-lt"/>
              </a:rPr>
              <a:t>校园应用服务</a:t>
            </a:r>
            <a:endParaRPr lang="zh-CN" altLang="en-US" sz="4000" b="1" spc="-67" dirty="0">
              <a:ln w="3175">
                <a:noFill/>
              </a:ln>
              <a:solidFill>
                <a:schemeClr val="accent1"/>
              </a:solidFill>
              <a:cs typeface="+mn-ea"/>
              <a:sym typeface="+mn-lt"/>
            </a:endParaRPr>
          </a:p>
        </p:txBody>
      </p:sp>
    </p:spTree>
    <p:extLst>
      <p:ext uri="{BB962C8B-B14F-4D97-AF65-F5344CB8AC3E}">
        <p14:creationId xmlns:p14="http://schemas.microsoft.com/office/powerpoint/2010/main" val="115376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a:solidFill>
                  <a:srgbClr val="C00000"/>
                </a:solidFill>
                <a:latin typeface="微软雅黑" pitchFamily="34" charset="-122"/>
                <a:ea typeface="微软雅黑" pitchFamily="34" charset="-122"/>
              </a:rPr>
              <a:t>校园管理类应用</a:t>
            </a:r>
            <a:endParaRPr lang="en-US" altLang="zh-CN" sz="3600" b="1" dirty="0">
              <a:solidFill>
                <a:srgbClr val="C00000"/>
              </a:solidFill>
              <a:latin typeface="微软雅黑" pitchFamily="34" charset="-122"/>
              <a:ea typeface="微软雅黑" pitchFamily="34" charset="-122"/>
            </a:endParaRPr>
          </a:p>
        </p:txBody>
      </p:sp>
      <p:pic>
        <p:nvPicPr>
          <p:cNvPr id="7"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sp>
        <p:nvSpPr>
          <p:cNvPr id="15" name="矩形 14"/>
          <p:cNvSpPr/>
          <p:nvPr/>
        </p:nvSpPr>
        <p:spPr>
          <a:xfrm>
            <a:off x="1589860" y="2091554"/>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信息门户</a:t>
            </a:r>
          </a:p>
        </p:txBody>
      </p:sp>
      <p:pic>
        <p:nvPicPr>
          <p:cNvPr id="2" name="图片 1"/>
          <p:cNvPicPr>
            <a:picLocks noChangeAspect="1"/>
          </p:cNvPicPr>
          <p:nvPr/>
        </p:nvPicPr>
        <p:blipFill>
          <a:blip r:embed="rId4"/>
          <a:stretch>
            <a:fillRect/>
          </a:stretch>
        </p:blipFill>
        <p:spPr>
          <a:xfrm>
            <a:off x="4833736" y="4699808"/>
            <a:ext cx="828000" cy="828000"/>
          </a:xfrm>
          <a:prstGeom prst="rect">
            <a:avLst/>
          </a:prstGeom>
        </p:spPr>
      </p:pic>
      <p:pic>
        <p:nvPicPr>
          <p:cNvPr id="3" name="图片 2"/>
          <p:cNvPicPr>
            <a:picLocks noChangeAspect="1"/>
          </p:cNvPicPr>
          <p:nvPr/>
        </p:nvPicPr>
        <p:blipFill>
          <a:blip r:embed="rId5"/>
          <a:stretch>
            <a:fillRect/>
          </a:stretch>
        </p:blipFill>
        <p:spPr>
          <a:xfrm>
            <a:off x="8030099" y="4699808"/>
            <a:ext cx="828000" cy="828000"/>
          </a:xfrm>
          <a:prstGeom prst="rect">
            <a:avLst/>
          </a:prstGeom>
        </p:spPr>
      </p:pic>
      <p:pic>
        <p:nvPicPr>
          <p:cNvPr id="19" name="图片 18"/>
          <p:cNvPicPr>
            <a:picLocks noChangeAspect="1"/>
          </p:cNvPicPr>
          <p:nvPr/>
        </p:nvPicPr>
        <p:blipFill>
          <a:blip r:embed="rId6"/>
          <a:stretch>
            <a:fillRect/>
          </a:stretch>
        </p:blipFill>
        <p:spPr>
          <a:xfrm>
            <a:off x="1637374" y="4699808"/>
            <a:ext cx="828000" cy="828000"/>
          </a:xfrm>
          <a:prstGeom prst="rect">
            <a:avLst/>
          </a:prstGeom>
        </p:spPr>
      </p:pic>
      <p:pic>
        <p:nvPicPr>
          <p:cNvPr id="20" name="图片 19"/>
          <p:cNvPicPr>
            <a:picLocks noChangeAspect="1"/>
          </p:cNvPicPr>
          <p:nvPr/>
        </p:nvPicPr>
        <p:blipFill>
          <a:blip r:embed="rId7"/>
          <a:stretch>
            <a:fillRect/>
          </a:stretch>
        </p:blipFill>
        <p:spPr>
          <a:xfrm>
            <a:off x="1637374" y="1297832"/>
            <a:ext cx="828000" cy="828000"/>
          </a:xfrm>
          <a:prstGeom prst="rect">
            <a:avLst/>
          </a:prstGeom>
        </p:spPr>
      </p:pic>
      <p:sp>
        <p:nvSpPr>
          <p:cNvPr id="29" name="矩形 28"/>
          <p:cNvSpPr/>
          <p:nvPr/>
        </p:nvSpPr>
        <p:spPr>
          <a:xfrm>
            <a:off x="3189297" y="2091554"/>
            <a:ext cx="923027" cy="411480"/>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培训管理</a:t>
            </a:r>
          </a:p>
        </p:txBody>
      </p:sp>
      <p:pic>
        <p:nvPicPr>
          <p:cNvPr id="30" name="图片 29"/>
          <p:cNvPicPr>
            <a:picLocks noChangeAspect="1"/>
          </p:cNvPicPr>
          <p:nvPr/>
        </p:nvPicPr>
        <p:blipFill>
          <a:blip r:embed="rId8"/>
          <a:stretch>
            <a:fillRect/>
          </a:stretch>
        </p:blipFill>
        <p:spPr>
          <a:xfrm>
            <a:off x="4836868" y="1297832"/>
            <a:ext cx="828000" cy="828000"/>
          </a:xfrm>
          <a:prstGeom prst="rect">
            <a:avLst/>
          </a:prstGeom>
        </p:spPr>
      </p:pic>
      <p:sp>
        <p:nvSpPr>
          <p:cNvPr id="31" name="矩形 30"/>
          <p:cNvSpPr/>
          <p:nvPr/>
        </p:nvSpPr>
        <p:spPr>
          <a:xfrm>
            <a:off x="4788734" y="2091554"/>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成绩管理</a:t>
            </a:r>
          </a:p>
        </p:txBody>
      </p:sp>
      <p:pic>
        <p:nvPicPr>
          <p:cNvPr id="32" name="图片 31"/>
          <p:cNvPicPr>
            <a:picLocks noChangeAspect="1"/>
          </p:cNvPicPr>
          <p:nvPr/>
        </p:nvPicPr>
        <p:blipFill>
          <a:blip r:embed="rId9"/>
          <a:stretch>
            <a:fillRect/>
          </a:stretch>
        </p:blipFill>
        <p:spPr>
          <a:xfrm>
            <a:off x="8036362" y="3027947"/>
            <a:ext cx="828000" cy="828000"/>
          </a:xfrm>
          <a:prstGeom prst="rect">
            <a:avLst/>
          </a:prstGeom>
        </p:spPr>
      </p:pic>
      <p:sp>
        <p:nvSpPr>
          <p:cNvPr id="33" name="矩形 32"/>
          <p:cNvSpPr/>
          <p:nvPr/>
        </p:nvSpPr>
        <p:spPr>
          <a:xfrm>
            <a:off x="6388171" y="2091554"/>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校园</a:t>
            </a:r>
            <a:r>
              <a:rPr lang="en-US" altLang="zh-CN" sz="1400" dirty="0">
                <a:latin typeface="微软雅黑" pitchFamily="34" charset="-122"/>
                <a:ea typeface="微软雅黑" pitchFamily="34" charset="-122"/>
              </a:rPr>
              <a:t>OA</a:t>
            </a:r>
            <a:endParaRPr lang="zh-CN" altLang="en-US" sz="1400" dirty="0">
              <a:latin typeface="微软雅黑" pitchFamily="34" charset="-122"/>
              <a:ea typeface="微软雅黑" pitchFamily="34" charset="-122"/>
            </a:endParaRPr>
          </a:p>
        </p:txBody>
      </p:sp>
      <p:pic>
        <p:nvPicPr>
          <p:cNvPr id="34" name="图片 33"/>
          <p:cNvPicPr>
            <a:picLocks noChangeAspect="1"/>
          </p:cNvPicPr>
          <p:nvPr/>
        </p:nvPicPr>
        <p:blipFill>
          <a:blip r:embed="rId10"/>
          <a:stretch>
            <a:fillRect/>
          </a:stretch>
        </p:blipFill>
        <p:spPr>
          <a:xfrm>
            <a:off x="8036362" y="1297832"/>
            <a:ext cx="828000" cy="828000"/>
          </a:xfrm>
          <a:prstGeom prst="rect">
            <a:avLst/>
          </a:prstGeom>
        </p:spPr>
      </p:pic>
      <p:sp>
        <p:nvSpPr>
          <p:cNvPr id="35" name="矩形 34"/>
          <p:cNvSpPr/>
          <p:nvPr/>
        </p:nvSpPr>
        <p:spPr>
          <a:xfrm>
            <a:off x="7987608" y="2091554"/>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智能选课</a:t>
            </a:r>
          </a:p>
        </p:txBody>
      </p:sp>
      <p:pic>
        <p:nvPicPr>
          <p:cNvPr id="36" name="图片 35"/>
          <p:cNvPicPr>
            <a:picLocks noChangeAspect="1"/>
          </p:cNvPicPr>
          <p:nvPr/>
        </p:nvPicPr>
        <p:blipFill>
          <a:blip r:embed="rId11"/>
          <a:stretch>
            <a:fillRect/>
          </a:stretch>
        </p:blipFill>
        <p:spPr>
          <a:xfrm>
            <a:off x="9636109" y="1297832"/>
            <a:ext cx="828000" cy="828000"/>
          </a:xfrm>
          <a:prstGeom prst="rect">
            <a:avLst/>
          </a:prstGeom>
        </p:spPr>
      </p:pic>
      <p:sp>
        <p:nvSpPr>
          <p:cNvPr id="37" name="矩形 36"/>
          <p:cNvSpPr/>
          <p:nvPr/>
        </p:nvSpPr>
        <p:spPr>
          <a:xfrm>
            <a:off x="9587046" y="2091554"/>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收费管理</a:t>
            </a:r>
          </a:p>
        </p:txBody>
      </p:sp>
      <p:pic>
        <p:nvPicPr>
          <p:cNvPr id="38" name="图片 37"/>
          <p:cNvPicPr>
            <a:picLocks noChangeAspect="1"/>
          </p:cNvPicPr>
          <p:nvPr/>
        </p:nvPicPr>
        <p:blipFill>
          <a:blip r:embed="rId12"/>
          <a:stretch>
            <a:fillRect/>
          </a:stretch>
        </p:blipFill>
        <p:spPr>
          <a:xfrm>
            <a:off x="1637374" y="3027947"/>
            <a:ext cx="828000" cy="828000"/>
          </a:xfrm>
          <a:prstGeom prst="rect">
            <a:avLst/>
          </a:prstGeom>
        </p:spPr>
      </p:pic>
      <p:sp>
        <p:nvSpPr>
          <p:cNvPr id="39" name="矩形 38"/>
          <p:cNvSpPr/>
          <p:nvPr/>
        </p:nvSpPr>
        <p:spPr>
          <a:xfrm>
            <a:off x="1581191" y="3847350"/>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工资查询</a:t>
            </a:r>
          </a:p>
        </p:txBody>
      </p:sp>
      <p:pic>
        <p:nvPicPr>
          <p:cNvPr id="40" name="图片 39"/>
          <p:cNvPicPr>
            <a:picLocks noChangeAspect="1"/>
          </p:cNvPicPr>
          <p:nvPr/>
        </p:nvPicPr>
        <p:blipFill>
          <a:blip r:embed="rId13"/>
          <a:stretch>
            <a:fillRect/>
          </a:stretch>
        </p:blipFill>
        <p:spPr>
          <a:xfrm>
            <a:off x="3237121" y="3027947"/>
            <a:ext cx="828000" cy="828000"/>
          </a:xfrm>
          <a:prstGeom prst="rect">
            <a:avLst/>
          </a:prstGeom>
        </p:spPr>
      </p:pic>
      <p:sp>
        <p:nvSpPr>
          <p:cNvPr id="41" name="矩形 40"/>
          <p:cNvSpPr/>
          <p:nvPr/>
        </p:nvSpPr>
        <p:spPr>
          <a:xfrm>
            <a:off x="3157814" y="3847350"/>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电子证书</a:t>
            </a:r>
          </a:p>
        </p:txBody>
      </p:sp>
      <p:pic>
        <p:nvPicPr>
          <p:cNvPr id="42" name="图片 41"/>
          <p:cNvPicPr>
            <a:picLocks noChangeAspect="1"/>
          </p:cNvPicPr>
          <p:nvPr/>
        </p:nvPicPr>
        <p:blipFill>
          <a:blip r:embed="rId14"/>
          <a:stretch>
            <a:fillRect/>
          </a:stretch>
        </p:blipFill>
        <p:spPr>
          <a:xfrm>
            <a:off x="3237121" y="1297832"/>
            <a:ext cx="828000" cy="828000"/>
          </a:xfrm>
          <a:prstGeom prst="rect">
            <a:avLst/>
          </a:prstGeom>
        </p:spPr>
      </p:pic>
      <p:pic>
        <p:nvPicPr>
          <p:cNvPr id="43" name="图片 42"/>
          <p:cNvPicPr>
            <a:picLocks noChangeAspect="1"/>
          </p:cNvPicPr>
          <p:nvPr/>
        </p:nvPicPr>
        <p:blipFill>
          <a:blip r:embed="rId15"/>
          <a:stretch>
            <a:fillRect/>
          </a:stretch>
        </p:blipFill>
        <p:spPr>
          <a:xfrm>
            <a:off x="4836868" y="3027947"/>
            <a:ext cx="828000" cy="828000"/>
          </a:xfrm>
          <a:prstGeom prst="rect">
            <a:avLst/>
          </a:prstGeom>
        </p:spPr>
      </p:pic>
      <p:sp>
        <p:nvSpPr>
          <p:cNvPr id="44" name="矩形 43"/>
          <p:cNvSpPr/>
          <p:nvPr/>
        </p:nvSpPr>
        <p:spPr>
          <a:xfrm>
            <a:off x="4734437" y="3847350"/>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晨检上报</a:t>
            </a:r>
          </a:p>
        </p:txBody>
      </p:sp>
      <p:pic>
        <p:nvPicPr>
          <p:cNvPr id="45" name="图片 44"/>
          <p:cNvPicPr>
            <a:picLocks noChangeAspect="1"/>
          </p:cNvPicPr>
          <p:nvPr/>
        </p:nvPicPr>
        <p:blipFill>
          <a:blip r:embed="rId16"/>
          <a:stretch>
            <a:fillRect/>
          </a:stretch>
        </p:blipFill>
        <p:spPr>
          <a:xfrm>
            <a:off x="6436615" y="3027947"/>
            <a:ext cx="828000" cy="828000"/>
          </a:xfrm>
          <a:prstGeom prst="rect">
            <a:avLst/>
          </a:prstGeom>
        </p:spPr>
      </p:pic>
      <p:sp>
        <p:nvSpPr>
          <p:cNvPr id="46" name="矩形 45"/>
          <p:cNvSpPr/>
          <p:nvPr/>
        </p:nvSpPr>
        <p:spPr>
          <a:xfrm>
            <a:off x="6395039" y="3847350"/>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设备报修</a:t>
            </a:r>
          </a:p>
        </p:txBody>
      </p:sp>
      <p:pic>
        <p:nvPicPr>
          <p:cNvPr id="47" name="图片 46"/>
          <p:cNvPicPr>
            <a:picLocks noChangeAspect="1"/>
          </p:cNvPicPr>
          <p:nvPr/>
        </p:nvPicPr>
        <p:blipFill>
          <a:blip r:embed="rId17"/>
          <a:stretch>
            <a:fillRect/>
          </a:stretch>
        </p:blipFill>
        <p:spPr>
          <a:xfrm>
            <a:off x="6436615" y="1297832"/>
            <a:ext cx="828000" cy="828000"/>
          </a:xfrm>
          <a:prstGeom prst="rect">
            <a:avLst/>
          </a:prstGeom>
        </p:spPr>
      </p:pic>
      <p:sp>
        <p:nvSpPr>
          <p:cNvPr id="48" name="矩形 47"/>
          <p:cNvSpPr/>
          <p:nvPr/>
        </p:nvSpPr>
        <p:spPr>
          <a:xfrm>
            <a:off x="7980993" y="3847350"/>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人事管理</a:t>
            </a:r>
          </a:p>
        </p:txBody>
      </p:sp>
      <p:pic>
        <p:nvPicPr>
          <p:cNvPr id="49" name="图片 48"/>
          <p:cNvPicPr>
            <a:picLocks noChangeAspect="1"/>
          </p:cNvPicPr>
          <p:nvPr/>
        </p:nvPicPr>
        <p:blipFill>
          <a:blip r:embed="rId18"/>
          <a:stretch>
            <a:fillRect/>
          </a:stretch>
        </p:blipFill>
        <p:spPr>
          <a:xfrm>
            <a:off x="9636109" y="3027947"/>
            <a:ext cx="828000" cy="828000"/>
          </a:xfrm>
          <a:prstGeom prst="rect">
            <a:avLst/>
          </a:prstGeom>
        </p:spPr>
      </p:pic>
      <p:sp>
        <p:nvSpPr>
          <p:cNvPr id="50" name="矩形 49"/>
          <p:cNvSpPr/>
          <p:nvPr/>
        </p:nvSpPr>
        <p:spPr>
          <a:xfrm>
            <a:off x="9464308" y="3847350"/>
            <a:ext cx="1259855"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行为评价</a:t>
            </a:r>
          </a:p>
        </p:txBody>
      </p:sp>
      <p:pic>
        <p:nvPicPr>
          <p:cNvPr id="51" name="图片 50"/>
          <p:cNvPicPr>
            <a:picLocks noChangeAspect="1"/>
          </p:cNvPicPr>
          <p:nvPr/>
        </p:nvPicPr>
        <p:blipFill>
          <a:blip r:embed="rId19"/>
          <a:stretch>
            <a:fillRect/>
          </a:stretch>
        </p:blipFill>
        <p:spPr>
          <a:xfrm>
            <a:off x="3235555" y="4699808"/>
            <a:ext cx="828000" cy="828000"/>
          </a:xfrm>
          <a:prstGeom prst="rect">
            <a:avLst/>
          </a:prstGeom>
        </p:spPr>
      </p:pic>
      <p:sp>
        <p:nvSpPr>
          <p:cNvPr id="52" name="矩形 51"/>
          <p:cNvSpPr/>
          <p:nvPr/>
        </p:nvSpPr>
        <p:spPr>
          <a:xfrm>
            <a:off x="3197274" y="5518477"/>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获奖信息</a:t>
            </a:r>
          </a:p>
        </p:txBody>
      </p:sp>
      <p:sp>
        <p:nvSpPr>
          <p:cNvPr id="53" name="矩形 52"/>
          <p:cNvSpPr/>
          <p:nvPr/>
        </p:nvSpPr>
        <p:spPr>
          <a:xfrm>
            <a:off x="4805056" y="5518477"/>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校园网盘</a:t>
            </a:r>
          </a:p>
        </p:txBody>
      </p:sp>
      <p:sp>
        <p:nvSpPr>
          <p:cNvPr id="54" name="矩形 53"/>
          <p:cNvSpPr/>
          <p:nvPr/>
        </p:nvSpPr>
        <p:spPr>
          <a:xfrm>
            <a:off x="1589492" y="5518477"/>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竞赛系统</a:t>
            </a:r>
          </a:p>
        </p:txBody>
      </p:sp>
      <p:pic>
        <p:nvPicPr>
          <p:cNvPr id="55" name="图片 54"/>
          <p:cNvPicPr>
            <a:picLocks noChangeAspect="1"/>
          </p:cNvPicPr>
          <p:nvPr/>
        </p:nvPicPr>
        <p:blipFill>
          <a:blip r:embed="rId20"/>
          <a:stretch>
            <a:fillRect/>
          </a:stretch>
        </p:blipFill>
        <p:spPr>
          <a:xfrm>
            <a:off x="6431917" y="4699808"/>
            <a:ext cx="828000" cy="828000"/>
          </a:xfrm>
          <a:prstGeom prst="rect">
            <a:avLst/>
          </a:prstGeom>
        </p:spPr>
      </p:pic>
      <p:sp>
        <p:nvSpPr>
          <p:cNvPr id="56" name="矩形 55"/>
          <p:cNvSpPr/>
          <p:nvPr/>
        </p:nvSpPr>
        <p:spPr>
          <a:xfrm>
            <a:off x="6412838" y="5518477"/>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食谱登记</a:t>
            </a:r>
          </a:p>
        </p:txBody>
      </p:sp>
      <p:sp>
        <p:nvSpPr>
          <p:cNvPr id="57" name="矩形 56"/>
          <p:cNvSpPr/>
          <p:nvPr/>
        </p:nvSpPr>
        <p:spPr>
          <a:xfrm>
            <a:off x="8020621" y="5518477"/>
            <a:ext cx="923027" cy="415498"/>
          </a:xfrm>
          <a:prstGeom prst="rect">
            <a:avLst/>
          </a:prstGeom>
        </p:spPr>
        <p:txBody>
          <a:bodyPr wrap="square">
            <a:spAutoFit/>
          </a:bodyPr>
          <a:lstStyle/>
          <a:p>
            <a:pPr algn="ctr">
              <a:lnSpc>
                <a:spcPct val="150000"/>
              </a:lnSpc>
            </a:pPr>
            <a:r>
              <a:rPr lang="zh-CN" altLang="en-US" sz="1400" dirty="0">
                <a:latin typeface="微软雅黑" pitchFamily="34" charset="-122"/>
                <a:ea typeface="微软雅黑" pitchFamily="34" charset="-122"/>
              </a:rPr>
              <a:t>家校互动</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3719904" y="1773145"/>
            <a:ext cx="635" cy="3455505"/>
          </a:xfrm>
          <a:prstGeom prst="line">
            <a:avLst/>
          </a:prstGeom>
        </p:spPr>
        <p:style>
          <a:lnRef idx="3">
            <a:schemeClr val="accent1"/>
          </a:lnRef>
          <a:fillRef idx="0">
            <a:schemeClr val="accent1"/>
          </a:fillRef>
          <a:effectRef idx="2">
            <a:schemeClr val="accent1"/>
          </a:effectRef>
          <a:fontRef idx="minor">
            <a:schemeClr val="tx1"/>
          </a:fontRef>
        </p:style>
      </p:cxnSp>
      <p:sp>
        <p:nvSpPr>
          <p:cNvPr id="6" name="矩形 5"/>
          <p:cNvSpPr/>
          <p:nvPr/>
        </p:nvSpPr>
        <p:spPr>
          <a:xfrm>
            <a:off x="530596" y="2079452"/>
            <a:ext cx="2901725" cy="2169825"/>
          </a:xfrm>
          <a:prstGeom prst="rect">
            <a:avLst/>
          </a:prstGeom>
        </p:spPr>
        <p:txBody>
          <a:bodyPr wrap="square">
            <a:spAutoFit/>
          </a:bodyPr>
          <a:lstStyle/>
          <a:p>
            <a:pPr>
              <a:lnSpc>
                <a:spcPct val="150000"/>
              </a:lnSpc>
            </a:pPr>
            <a:r>
              <a:rPr lang="zh-CN" altLang="zh-CN" dirty="0"/>
              <a:t>选课系统主要针对学生线上选择课程以及教师网上发布和管理课程来设计</a:t>
            </a:r>
            <a:r>
              <a:rPr lang="zh-CN" altLang="en-US" dirty="0"/>
              <a:t>，</a:t>
            </a:r>
            <a:r>
              <a:rPr lang="zh-CN" altLang="zh-CN" dirty="0"/>
              <a:t>同时支持</a:t>
            </a:r>
            <a:r>
              <a:rPr lang="en-US" altLang="zh-CN" dirty="0"/>
              <a:t>4000</a:t>
            </a:r>
            <a:r>
              <a:rPr lang="zh-CN" altLang="zh-CN" dirty="0"/>
              <a:t>人同时在线选课。</a:t>
            </a:r>
            <a:endParaRPr lang="zh-CN" altLang="en-US" dirty="0">
              <a:latin typeface="微软雅黑" pitchFamily="34" charset="-122"/>
              <a:ea typeface="微软雅黑" pitchFamily="34" charset="-122"/>
            </a:endParaRPr>
          </a:p>
        </p:txBody>
      </p:sp>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599" b="1" dirty="0">
                <a:solidFill>
                  <a:srgbClr val="C00000"/>
                </a:solidFill>
                <a:latin typeface="微软雅黑" pitchFamily="34" charset="-122"/>
                <a:ea typeface="微软雅黑" pitchFamily="34" charset="-122"/>
              </a:rPr>
              <a:t>校园选课系统</a:t>
            </a:r>
            <a:endParaRPr lang="en-US" altLang="zh-CN" sz="3599" b="1" dirty="0">
              <a:solidFill>
                <a:srgbClr val="C00000"/>
              </a:solidFill>
              <a:latin typeface="微软雅黑" pitchFamily="34" charset="-122"/>
              <a:ea typeface="微软雅黑" pitchFamily="34" charset="-122"/>
            </a:endParaRPr>
          </a:p>
        </p:txBody>
      </p:sp>
      <p:sp>
        <p:nvSpPr>
          <p:cNvPr id="2" name="文本框 1"/>
          <p:cNvSpPr txBox="1"/>
          <p:nvPr/>
        </p:nvSpPr>
        <p:spPr>
          <a:xfrm>
            <a:off x="624361" y="5656885"/>
            <a:ext cx="11403865" cy="507831"/>
          </a:xfrm>
          <a:prstGeom prst="rect">
            <a:avLst/>
          </a:prstGeom>
          <a:noFill/>
        </p:spPr>
        <p:txBody>
          <a:bodyPr wrap="square" rtlCol="0" anchor="t">
            <a:spAutoFit/>
          </a:bodyPr>
          <a:lstStyle/>
          <a:p>
            <a:pPr>
              <a:lnSpc>
                <a:spcPct val="150000"/>
              </a:lnSpc>
            </a:pPr>
            <a:r>
              <a:rPr lang="zh-CN" altLang="zh-CN" b="1" dirty="0">
                <a:latin typeface="微软雅黑" charset="0"/>
                <a:ea typeface="微软雅黑" charset="0"/>
              </a:rPr>
              <a:t>在线选课与传统的选课方式相比更加节约资源，增加了学生选课自主权</a:t>
            </a:r>
            <a:endParaRPr b="1" dirty="0">
              <a:latin typeface="微软雅黑" charset="0"/>
              <a:ea typeface="微软雅黑" charset="0"/>
              <a:sym typeface="+mn-ea"/>
            </a:endParaRPr>
          </a:p>
        </p:txBody>
      </p:sp>
      <p:pic>
        <p:nvPicPr>
          <p:cNvPr id="10"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4"/>
          <a:stretch>
            <a:fillRect/>
          </a:stretch>
        </p:blipFill>
        <p:spPr>
          <a:xfrm>
            <a:off x="4168165" y="920388"/>
            <a:ext cx="5615943" cy="2887938"/>
          </a:xfrm>
          <a:prstGeom prst="rect">
            <a:avLst/>
          </a:prstGeom>
        </p:spPr>
      </p:pic>
      <p:pic>
        <p:nvPicPr>
          <p:cNvPr id="5" name="图片 4"/>
          <p:cNvPicPr>
            <a:picLocks noChangeAspect="1"/>
          </p:cNvPicPr>
          <p:nvPr/>
        </p:nvPicPr>
        <p:blipFill>
          <a:blip r:embed="rId5"/>
          <a:stretch>
            <a:fillRect/>
          </a:stretch>
        </p:blipFill>
        <p:spPr>
          <a:xfrm>
            <a:off x="4808403" y="1556935"/>
            <a:ext cx="5963431" cy="3887923"/>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37426" y="727056"/>
            <a:ext cx="6668275" cy="5001206"/>
          </a:xfrm>
          <a:prstGeom prst="rect">
            <a:avLst/>
          </a:prstGeom>
        </p:spPr>
      </p:pic>
    </p:spTree>
    <p:extLst>
      <p:ext uri="{BB962C8B-B14F-4D97-AF65-F5344CB8AC3E}">
        <p14:creationId xmlns:p14="http://schemas.microsoft.com/office/powerpoint/2010/main" val="147795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58308" y="1545153"/>
            <a:ext cx="4988663" cy="923330"/>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准确记录学生的表现，激励学生不断上进，让课堂更加高效和谐</a:t>
            </a:r>
            <a:endParaRPr lang="zh-CN" altLang="en-US" dirty="0">
              <a:latin typeface="微软雅黑" pitchFamily="34" charset="-122"/>
              <a:ea typeface="微软雅黑" pitchFamily="34" charset="-122"/>
              <a:sym typeface="+mn-ea"/>
            </a:endParaRPr>
          </a:p>
        </p:txBody>
      </p:sp>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smtClean="0">
                <a:solidFill>
                  <a:srgbClr val="C00000"/>
                </a:solidFill>
                <a:latin typeface="微软雅黑" pitchFamily="34" charset="-122"/>
                <a:ea typeface="微软雅黑" pitchFamily="34" charset="-122"/>
              </a:rPr>
              <a:t>在校行为评价</a:t>
            </a:r>
            <a:endParaRPr lang="en-US" altLang="zh-CN" sz="3600" b="1" dirty="0">
              <a:solidFill>
                <a:srgbClr val="C00000"/>
              </a:solidFill>
              <a:latin typeface="微软雅黑" pitchFamily="34" charset="-122"/>
              <a:ea typeface="微软雅黑" pitchFamily="34" charset="-122"/>
            </a:endParaRPr>
          </a:p>
        </p:txBody>
      </p:sp>
      <p:pic>
        <p:nvPicPr>
          <p:cNvPr id="7"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grpSp>
        <p:nvGrpSpPr>
          <p:cNvPr id="5" name="组合 4" hidden="1"/>
          <p:cNvGrpSpPr/>
          <p:nvPr/>
        </p:nvGrpSpPr>
        <p:grpSpPr>
          <a:xfrm>
            <a:off x="0" y="3933850"/>
            <a:ext cx="7207029" cy="2929504"/>
            <a:chOff x="-25474" y="3933850"/>
            <a:chExt cx="7207029" cy="2929504"/>
          </a:xfrm>
        </p:grpSpPr>
        <p:sp>
          <p:nvSpPr>
            <p:cNvPr id="8" name="斜纹 7"/>
            <p:cNvSpPr/>
            <p:nvPr/>
          </p:nvSpPr>
          <p:spPr>
            <a:xfrm flipH="1" flipV="1">
              <a:off x="-25474" y="3933850"/>
              <a:ext cx="2944288" cy="2919426"/>
            </a:xfrm>
            <a:prstGeom prst="diagStripe">
              <a:avLst>
                <a:gd name="adj" fmla="val 7238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9" name="斜纹 8"/>
            <p:cNvSpPr/>
            <p:nvPr/>
          </p:nvSpPr>
          <p:spPr>
            <a:xfrm flipV="1">
              <a:off x="2918814" y="3933850"/>
              <a:ext cx="2944288" cy="2919426"/>
            </a:xfrm>
            <a:prstGeom prst="diagStripe">
              <a:avLst>
                <a:gd name="adj" fmla="val 7238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grpSp>
          <p:nvGrpSpPr>
            <p:cNvPr id="10" name="组合 9"/>
            <p:cNvGrpSpPr/>
            <p:nvPr/>
          </p:nvGrpSpPr>
          <p:grpSpPr>
            <a:xfrm flipV="1">
              <a:off x="861621" y="4816176"/>
              <a:ext cx="4108894" cy="2037100"/>
              <a:chOff x="3676652" y="0"/>
              <a:chExt cx="4781548" cy="1933575"/>
            </a:xfrm>
            <a:solidFill>
              <a:srgbClr val="FFC000"/>
            </a:solidFill>
          </p:grpSpPr>
          <p:sp>
            <p:nvSpPr>
              <p:cNvPr id="17" name="斜纹 16"/>
              <p:cNvSpPr/>
              <p:nvPr/>
            </p:nvSpPr>
            <p:spPr>
              <a:xfrm>
                <a:off x="6067426" y="0"/>
                <a:ext cx="2390774" cy="1933575"/>
              </a:xfrm>
              <a:prstGeom prst="diagStripe">
                <a:avLst>
                  <a:gd name="adj" fmla="val 647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18" name="斜纹 17"/>
              <p:cNvSpPr/>
              <p:nvPr/>
            </p:nvSpPr>
            <p:spPr>
              <a:xfrm flipH="1">
                <a:off x="3676652" y="0"/>
                <a:ext cx="2390774" cy="1933575"/>
              </a:xfrm>
              <a:prstGeom prst="diagStripe">
                <a:avLst>
                  <a:gd name="adj" fmla="val 647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grpSp>
        <p:sp>
          <p:nvSpPr>
            <p:cNvPr id="12" name="等腰三角形 11"/>
            <p:cNvSpPr/>
            <p:nvPr/>
          </p:nvSpPr>
          <p:spPr>
            <a:xfrm>
              <a:off x="909247" y="4849819"/>
              <a:ext cx="4019206" cy="2003457"/>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26"/>
            <p:cNvSpPr/>
            <p:nvPr/>
          </p:nvSpPr>
          <p:spPr>
            <a:xfrm>
              <a:off x="1557495" y="4970385"/>
              <a:ext cx="2009325" cy="1380923"/>
            </a:xfrm>
            <a:custGeom>
              <a:avLst/>
              <a:gdLst/>
              <a:ahLst/>
              <a:cxnLst/>
              <a:rect l="l" t="t" r="r" b="b"/>
              <a:pathLst>
                <a:path w="2009325" h="1380923">
                  <a:moveTo>
                    <a:pt x="1351770" y="0"/>
                  </a:moveTo>
                  <a:lnTo>
                    <a:pt x="2009325" y="655544"/>
                  </a:lnTo>
                  <a:lnTo>
                    <a:pt x="1974797" y="690072"/>
                  </a:lnTo>
                  <a:lnTo>
                    <a:pt x="1350527" y="67711"/>
                  </a:lnTo>
                  <a:lnTo>
                    <a:pt x="33287" y="1380923"/>
                  </a:lnTo>
                  <a:lnTo>
                    <a:pt x="0" y="134763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flipV="1">
              <a:off x="3055196" y="4817596"/>
              <a:ext cx="4126359" cy="2045758"/>
              <a:chOff x="3676652" y="0"/>
              <a:chExt cx="4781548" cy="1933575"/>
            </a:xfrm>
            <a:solidFill>
              <a:schemeClr val="accent5">
                <a:lumMod val="60000"/>
                <a:lumOff val="40000"/>
              </a:schemeClr>
            </a:solidFill>
          </p:grpSpPr>
          <p:sp>
            <p:nvSpPr>
              <p:cNvPr id="15" name="斜纹 14"/>
              <p:cNvSpPr/>
              <p:nvPr/>
            </p:nvSpPr>
            <p:spPr>
              <a:xfrm>
                <a:off x="6067426" y="0"/>
                <a:ext cx="2390774" cy="1933575"/>
              </a:xfrm>
              <a:prstGeom prst="diagStripe">
                <a:avLst>
                  <a:gd name="adj" fmla="val 647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16" name="斜纹 15"/>
              <p:cNvSpPr/>
              <p:nvPr/>
            </p:nvSpPr>
            <p:spPr>
              <a:xfrm flipH="1">
                <a:off x="3676652" y="0"/>
                <a:ext cx="2390774" cy="1933575"/>
              </a:xfrm>
              <a:prstGeom prst="diagStripe">
                <a:avLst>
                  <a:gd name="adj" fmla="val 647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grpSp>
      </p:grpSp>
      <p:sp>
        <p:nvSpPr>
          <p:cNvPr id="19" name="矩形 18"/>
          <p:cNvSpPr/>
          <p:nvPr/>
        </p:nvSpPr>
        <p:spPr>
          <a:xfrm>
            <a:off x="8404528" y="1485578"/>
            <a:ext cx="1276350" cy="1276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0070C0"/>
              </a:solidFill>
              <a:effectLst/>
              <a:uLnTx/>
              <a:uFillTx/>
              <a:latin typeface="微软雅黑" pitchFamily="34" charset="-122"/>
              <a:ea typeface="微软雅黑" pitchFamily="34" charset="-122"/>
              <a:cs typeface="+mn-ea"/>
              <a:sym typeface="+mn-lt"/>
            </a:endParaRPr>
          </a:p>
        </p:txBody>
      </p:sp>
      <p:sp>
        <p:nvSpPr>
          <p:cNvPr id="20" name="矩形 19"/>
          <p:cNvSpPr/>
          <p:nvPr/>
        </p:nvSpPr>
        <p:spPr>
          <a:xfrm>
            <a:off x="9680878" y="2761928"/>
            <a:ext cx="1276350" cy="12763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0070C0"/>
              </a:solidFill>
              <a:effectLst/>
              <a:uLnTx/>
              <a:uFillTx/>
              <a:latin typeface="微软雅黑" pitchFamily="34" charset="-122"/>
              <a:ea typeface="微软雅黑" pitchFamily="34" charset="-122"/>
              <a:cs typeface="+mn-ea"/>
              <a:sym typeface="+mn-lt"/>
            </a:endParaRPr>
          </a:p>
        </p:txBody>
      </p:sp>
      <p:sp>
        <p:nvSpPr>
          <p:cNvPr id="21" name="矩形 20"/>
          <p:cNvSpPr/>
          <p:nvPr/>
        </p:nvSpPr>
        <p:spPr>
          <a:xfrm>
            <a:off x="8404528" y="4038278"/>
            <a:ext cx="1276350" cy="1276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0070C0"/>
              </a:solidFill>
              <a:effectLst/>
              <a:uLnTx/>
              <a:uFillTx/>
              <a:latin typeface="微软雅黑" pitchFamily="34" charset="-122"/>
              <a:ea typeface="微软雅黑" pitchFamily="34" charset="-122"/>
              <a:cs typeface="+mn-ea"/>
              <a:sym typeface="+mn-lt"/>
            </a:endParaRPr>
          </a:p>
        </p:txBody>
      </p:sp>
      <p:sp>
        <p:nvSpPr>
          <p:cNvPr id="22" name="矩形 21"/>
          <p:cNvSpPr/>
          <p:nvPr/>
        </p:nvSpPr>
        <p:spPr>
          <a:xfrm>
            <a:off x="7128178" y="2753640"/>
            <a:ext cx="1276350" cy="1276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0070C0"/>
              </a:solidFill>
              <a:effectLst/>
              <a:uLnTx/>
              <a:uFillTx/>
              <a:latin typeface="微软雅黑" pitchFamily="34" charset="-122"/>
              <a:ea typeface="微软雅黑" pitchFamily="34" charset="-122"/>
              <a:cs typeface="+mn-ea"/>
              <a:sym typeface="+mn-lt"/>
            </a:endParaRPr>
          </a:p>
        </p:txBody>
      </p:sp>
      <p:sp>
        <p:nvSpPr>
          <p:cNvPr id="23" name="文本框 9"/>
          <p:cNvSpPr txBox="1"/>
          <p:nvPr/>
        </p:nvSpPr>
        <p:spPr>
          <a:xfrm>
            <a:off x="8679715" y="1808391"/>
            <a:ext cx="752475" cy="584775"/>
          </a:xfrm>
          <a:prstGeom prst="rect">
            <a:avLst/>
          </a:prstGeom>
          <a:noFill/>
        </p:spPr>
        <p:txBody>
          <a:bodyPr wrap="square" rtlCol="0">
            <a:spAutoFit/>
          </a:bodyPr>
          <a:lstStyle/>
          <a:p>
            <a:pPr marL="0" marR="0" lvl="0" indent="0" algn="ctr" defTabSz="914400" eaLnBrk="1" latinLnBrk="0" hangingPunct="1">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ea"/>
                <a:sym typeface="+mn-lt"/>
              </a:rPr>
              <a:t>02</a:t>
            </a: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ea"/>
              <a:sym typeface="+mn-lt"/>
            </a:endParaRPr>
          </a:p>
        </p:txBody>
      </p:sp>
      <p:sp>
        <p:nvSpPr>
          <p:cNvPr id="24" name="文本框 10"/>
          <p:cNvSpPr txBox="1"/>
          <p:nvPr/>
        </p:nvSpPr>
        <p:spPr>
          <a:xfrm>
            <a:off x="9936051" y="3066424"/>
            <a:ext cx="752475" cy="584775"/>
          </a:xfrm>
          <a:prstGeom prst="rect">
            <a:avLst/>
          </a:prstGeom>
          <a:noFill/>
        </p:spPr>
        <p:txBody>
          <a:bodyPr wrap="square" rtlCol="0">
            <a:spAutoFit/>
          </a:bodyPr>
          <a:lstStyle/>
          <a:p>
            <a:pPr marL="0" marR="0" lvl="0" indent="0" algn="ctr" defTabSz="914400" eaLnBrk="1" latinLnBrk="0" hangingPunct="1">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ea"/>
                <a:sym typeface="+mn-lt"/>
              </a:rPr>
              <a:t>03</a:t>
            </a: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ea"/>
              <a:sym typeface="+mn-lt"/>
            </a:endParaRPr>
          </a:p>
        </p:txBody>
      </p:sp>
      <p:sp>
        <p:nvSpPr>
          <p:cNvPr id="25" name="文本框 11"/>
          <p:cNvSpPr txBox="1"/>
          <p:nvPr/>
        </p:nvSpPr>
        <p:spPr>
          <a:xfrm>
            <a:off x="8679715" y="4361091"/>
            <a:ext cx="752475" cy="584775"/>
          </a:xfrm>
          <a:prstGeom prst="rect">
            <a:avLst/>
          </a:prstGeom>
          <a:noFill/>
        </p:spPr>
        <p:txBody>
          <a:bodyPr wrap="square" rtlCol="0">
            <a:spAutoFit/>
          </a:bodyPr>
          <a:lstStyle/>
          <a:p>
            <a:pPr marL="0" marR="0" lvl="0" indent="0" algn="ctr" defTabSz="914400" eaLnBrk="1" latinLnBrk="0" hangingPunct="1">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ea"/>
                <a:sym typeface="+mn-lt"/>
              </a:rPr>
              <a:t>04</a:t>
            </a: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ea"/>
              <a:sym typeface="+mn-lt"/>
            </a:endParaRPr>
          </a:p>
        </p:txBody>
      </p:sp>
      <p:sp>
        <p:nvSpPr>
          <p:cNvPr id="26" name="文本框 12"/>
          <p:cNvSpPr txBox="1"/>
          <p:nvPr/>
        </p:nvSpPr>
        <p:spPr>
          <a:xfrm>
            <a:off x="7396881" y="3095503"/>
            <a:ext cx="752475" cy="584775"/>
          </a:xfrm>
          <a:prstGeom prst="rect">
            <a:avLst/>
          </a:prstGeom>
          <a:noFill/>
        </p:spPr>
        <p:txBody>
          <a:bodyPr wrap="square" rtlCol="0">
            <a:spAutoFit/>
          </a:bodyPr>
          <a:lstStyle/>
          <a:p>
            <a:pPr marL="0" marR="0" lvl="0" indent="0" algn="ctr" defTabSz="914400" eaLnBrk="1" latinLnBrk="0" hangingPunct="1">
              <a:spcBef>
                <a:spcPts val="0"/>
              </a:spcBef>
              <a:spcAft>
                <a:spcPts val="0"/>
              </a:spcAft>
              <a:buClrTx/>
              <a:buSzTx/>
              <a:buFontTx/>
              <a:buNone/>
              <a:defRPr/>
            </a:pPr>
            <a:r>
              <a:rPr kumimoji="0" lang="en-US" altLang="zh-CN"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ea"/>
                <a:sym typeface="+mn-lt"/>
              </a:rPr>
              <a:t>01</a:t>
            </a: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ea"/>
              <a:sym typeface="+mn-lt"/>
            </a:endParaRPr>
          </a:p>
        </p:txBody>
      </p:sp>
      <p:sp>
        <p:nvSpPr>
          <p:cNvPr id="27" name="TextBox 18"/>
          <p:cNvSpPr txBox="1"/>
          <p:nvPr/>
        </p:nvSpPr>
        <p:spPr>
          <a:xfrm>
            <a:off x="7115748" y="1891811"/>
            <a:ext cx="1301210" cy="471476"/>
          </a:xfrm>
          <a:prstGeom prst="rect">
            <a:avLst/>
          </a:prstGeom>
          <a:noFill/>
        </p:spPr>
        <p:txBody>
          <a:bodyPr wrap="square" rtlCol="0">
            <a:spAutoFit/>
          </a:bodyPr>
          <a:lstStyle/>
          <a:p>
            <a:pPr lvl="0" algn="ctr" defTabSz="914400">
              <a:lnSpc>
                <a:spcPct val="130000"/>
              </a:lnSpc>
              <a:defRPr/>
            </a:pPr>
            <a:r>
              <a:rPr kumimoji="0" lang="zh-CN" altLang="en-US" sz="20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cs typeface="+mn-ea"/>
                <a:sym typeface="+mn-lt"/>
              </a:rPr>
              <a:t>操行评定</a:t>
            </a:r>
            <a:endParaRPr kumimoji="0" lang="zh-CN" altLang="en-US" sz="2000" b="1" i="0" u="none" strike="noStrike" kern="0" cap="none" spc="0" normalizeH="0" baseline="0" noProof="0" dirty="0">
              <a:ln>
                <a:noFill/>
              </a:ln>
              <a:solidFill>
                <a:srgbClr val="0070C0"/>
              </a:solidFill>
              <a:effectLst/>
              <a:uLnTx/>
              <a:uFillTx/>
              <a:latin typeface="微软雅黑" pitchFamily="34" charset="-122"/>
              <a:ea typeface="微软雅黑" pitchFamily="34" charset="-122"/>
              <a:cs typeface="+mn-ea"/>
              <a:sym typeface="+mn-lt"/>
            </a:endParaRPr>
          </a:p>
        </p:txBody>
      </p:sp>
      <p:sp>
        <p:nvSpPr>
          <p:cNvPr id="28" name="TextBox 18"/>
          <p:cNvSpPr txBox="1"/>
          <p:nvPr/>
        </p:nvSpPr>
        <p:spPr>
          <a:xfrm>
            <a:off x="9705738" y="1891811"/>
            <a:ext cx="1301210" cy="471476"/>
          </a:xfrm>
          <a:prstGeom prst="rect">
            <a:avLst/>
          </a:prstGeom>
          <a:noFill/>
        </p:spPr>
        <p:txBody>
          <a:bodyPr wrap="square" rtlCol="0">
            <a:spAutoFit/>
          </a:bodyPr>
          <a:lstStyle/>
          <a:p>
            <a:pPr marL="0" marR="0" lvl="0" indent="0" algn="ctr" defTabSz="914400" eaLnBrk="1" latinLnBrk="0" hangingPunct="1">
              <a:lnSpc>
                <a:spcPct val="13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070C0"/>
                </a:solidFill>
                <a:effectLst/>
                <a:uLnTx/>
                <a:uFillTx/>
                <a:latin typeface="微软雅黑" pitchFamily="34" charset="-122"/>
                <a:ea typeface="微软雅黑" pitchFamily="34" charset="-122"/>
                <a:cs typeface="+mn-ea"/>
                <a:sym typeface="+mn-lt"/>
              </a:rPr>
              <a:t>行为评价</a:t>
            </a:r>
            <a:endParaRPr kumimoji="0" lang="en-US" altLang="zh-CN" sz="2000" b="1" i="0" u="none" strike="noStrike" kern="0" cap="none" spc="0" normalizeH="0" baseline="0" noProof="0" dirty="0">
              <a:ln>
                <a:noFill/>
              </a:ln>
              <a:solidFill>
                <a:srgbClr val="0070C0"/>
              </a:solidFill>
              <a:effectLst/>
              <a:uLnTx/>
              <a:uFillTx/>
              <a:latin typeface="微软雅黑" pitchFamily="34" charset="-122"/>
              <a:ea typeface="微软雅黑" pitchFamily="34" charset="-122"/>
              <a:cs typeface="+mn-ea"/>
              <a:sym typeface="+mn-lt"/>
            </a:endParaRPr>
          </a:p>
        </p:txBody>
      </p:sp>
      <p:sp>
        <p:nvSpPr>
          <p:cNvPr id="29" name="TextBox 18"/>
          <p:cNvSpPr txBox="1"/>
          <p:nvPr/>
        </p:nvSpPr>
        <p:spPr>
          <a:xfrm>
            <a:off x="9705738" y="4485750"/>
            <a:ext cx="1301210" cy="453457"/>
          </a:xfrm>
          <a:prstGeom prst="rect">
            <a:avLst/>
          </a:prstGeom>
          <a:noFill/>
        </p:spPr>
        <p:txBody>
          <a:bodyPr wrap="square" rtlCol="0">
            <a:spAutoFit/>
          </a:bodyPr>
          <a:lstStyle/>
          <a:p>
            <a:pPr lvl="0" algn="ctr" defTabSz="914400">
              <a:lnSpc>
                <a:spcPct val="130000"/>
              </a:lnSpc>
              <a:defRPr/>
            </a:pPr>
            <a:r>
              <a:rPr lang="zh-CN" altLang="en-US" sz="2000" b="1" kern="0" dirty="0" smtClean="0">
                <a:solidFill>
                  <a:srgbClr val="0070C0"/>
                </a:solidFill>
                <a:latin typeface="微软雅黑" pitchFamily="34" charset="-122"/>
                <a:ea typeface="微软雅黑" pitchFamily="34" charset="-122"/>
                <a:cs typeface="+mn-ea"/>
                <a:sym typeface="+mn-lt"/>
              </a:rPr>
              <a:t>德育表现</a:t>
            </a:r>
            <a:endParaRPr lang="zh-CN" altLang="en-US" sz="2000" b="1" kern="0" dirty="0">
              <a:solidFill>
                <a:srgbClr val="0070C0"/>
              </a:solidFill>
              <a:latin typeface="微软雅黑" pitchFamily="34" charset="-122"/>
              <a:ea typeface="微软雅黑" pitchFamily="34" charset="-122"/>
              <a:cs typeface="+mn-ea"/>
              <a:sym typeface="+mn-lt"/>
            </a:endParaRPr>
          </a:p>
        </p:txBody>
      </p:sp>
      <p:sp>
        <p:nvSpPr>
          <p:cNvPr id="30" name="TextBox 18"/>
          <p:cNvSpPr txBox="1"/>
          <p:nvPr/>
        </p:nvSpPr>
        <p:spPr>
          <a:xfrm>
            <a:off x="7103318" y="4485750"/>
            <a:ext cx="1301210" cy="471476"/>
          </a:xfrm>
          <a:prstGeom prst="rect">
            <a:avLst/>
          </a:prstGeom>
          <a:noFill/>
        </p:spPr>
        <p:txBody>
          <a:bodyPr wrap="square" rtlCol="0">
            <a:spAutoFit/>
          </a:bodyPr>
          <a:lstStyle/>
          <a:p>
            <a:pPr marL="0" marR="0" lvl="0" indent="0" algn="ctr" defTabSz="914400" eaLnBrk="1" latinLnBrk="0" hangingPunct="1">
              <a:lnSpc>
                <a:spcPct val="13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070C0"/>
                </a:solidFill>
                <a:effectLst/>
                <a:uLnTx/>
                <a:uFillTx/>
                <a:latin typeface="微软雅黑" pitchFamily="34" charset="-122"/>
                <a:ea typeface="微软雅黑" pitchFamily="34" charset="-122"/>
                <a:cs typeface="+mn-ea"/>
                <a:sym typeface="+mn-lt"/>
              </a:rPr>
              <a:t>成长档案</a:t>
            </a: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0670" y="2755274"/>
            <a:ext cx="1980000" cy="3521759"/>
          </a:xfrm>
          <a:prstGeom prst="rect">
            <a:avLst/>
          </a:prstGeom>
          <a:ln>
            <a:solidFill>
              <a:schemeClr val="bg2">
                <a:lumMod val="85000"/>
              </a:schemeClr>
            </a:solidFill>
          </a:ln>
        </p:spPr>
      </p:pic>
      <p:pic>
        <p:nvPicPr>
          <p:cNvPr id="31" name="图片 30"/>
          <p:cNvPicPr>
            <a:picLocks noChangeAspect="1"/>
          </p:cNvPicPr>
          <p:nvPr/>
        </p:nvPicPr>
        <p:blipFill rotWithShape="1">
          <a:blip r:embed="rId5">
            <a:extLst>
              <a:ext uri="{28A0092B-C50C-407E-A947-70E740481C1C}">
                <a14:useLocalDpi xmlns:a14="http://schemas.microsoft.com/office/drawing/2010/main" val="0"/>
              </a:ext>
            </a:extLst>
          </a:blip>
          <a:srcRect b="37383"/>
          <a:stretch>
            <a:fillRect/>
          </a:stretch>
        </p:blipFill>
        <p:spPr>
          <a:xfrm>
            <a:off x="4257482" y="2725131"/>
            <a:ext cx="2036232" cy="3626177"/>
          </a:xfrm>
          <a:prstGeom prst="rect">
            <a:avLst/>
          </a:prstGeom>
          <a:ln>
            <a:solidFill>
              <a:schemeClr val="bg2">
                <a:lumMod val="85000"/>
              </a:schemeClr>
            </a:solidFill>
          </a:ln>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98469" y="2946892"/>
            <a:ext cx="1987650" cy="3535368"/>
          </a:xfrm>
          <a:prstGeom prst="rect">
            <a:avLst/>
          </a:prstGeom>
          <a:ln>
            <a:solidFill>
              <a:schemeClr val="bg2">
                <a:lumMod val="85000"/>
              </a:schemeClr>
            </a:solid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3719904" y="1773145"/>
            <a:ext cx="635" cy="3455505"/>
          </a:xfrm>
          <a:prstGeom prst="line">
            <a:avLst/>
          </a:prstGeom>
        </p:spPr>
        <p:style>
          <a:lnRef idx="3">
            <a:schemeClr val="accent1"/>
          </a:lnRef>
          <a:fillRef idx="0">
            <a:schemeClr val="accent1"/>
          </a:fillRef>
          <a:effectRef idx="2">
            <a:schemeClr val="accent1"/>
          </a:effectRef>
          <a:fontRef idx="minor">
            <a:schemeClr val="tx1"/>
          </a:fontRef>
        </p:style>
      </p:cxnSp>
      <p:sp>
        <p:nvSpPr>
          <p:cNvPr id="6" name="矩形 5"/>
          <p:cNvSpPr/>
          <p:nvPr/>
        </p:nvSpPr>
        <p:spPr>
          <a:xfrm>
            <a:off x="530596" y="2079452"/>
            <a:ext cx="2901725" cy="2585323"/>
          </a:xfrm>
          <a:prstGeom prst="rect">
            <a:avLst/>
          </a:prstGeom>
        </p:spPr>
        <p:txBody>
          <a:bodyPr wrap="square">
            <a:spAutoFit/>
          </a:bodyPr>
          <a:lstStyle/>
          <a:p>
            <a:pPr>
              <a:lnSpc>
                <a:spcPct val="150000"/>
              </a:lnSpc>
            </a:pPr>
            <a:r>
              <a:rPr lang="zh-CN" altLang="en-US" dirty="0"/>
              <a:t>实现电子工资条的推送，学校可以根据实际需要建立多种工资模板，支持模板下数据的导入</a:t>
            </a:r>
            <a:r>
              <a:rPr lang="zh-CN" altLang="zh-CN" dirty="0"/>
              <a:t>。</a:t>
            </a:r>
            <a:r>
              <a:rPr lang="zh-CN" altLang="en-US" dirty="0"/>
              <a:t>可以根据不同的权限管理校内员工的工资。</a:t>
            </a:r>
            <a:endParaRPr lang="zh-CN" altLang="en-US" dirty="0">
              <a:latin typeface="微软雅黑" pitchFamily="34" charset="-122"/>
              <a:ea typeface="微软雅黑" pitchFamily="34" charset="-122"/>
            </a:endParaRPr>
          </a:p>
        </p:txBody>
      </p:sp>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599" b="1" dirty="0">
                <a:solidFill>
                  <a:srgbClr val="C00000"/>
                </a:solidFill>
                <a:latin typeface="微软雅黑" pitchFamily="34" charset="-122"/>
                <a:ea typeface="微软雅黑" pitchFamily="34" charset="-122"/>
              </a:rPr>
              <a:t>工资管理系统</a:t>
            </a:r>
            <a:endParaRPr lang="en-US" altLang="zh-CN" sz="3599" b="1" dirty="0">
              <a:solidFill>
                <a:srgbClr val="C00000"/>
              </a:solidFill>
              <a:latin typeface="微软雅黑" pitchFamily="34" charset="-122"/>
              <a:ea typeface="微软雅黑" pitchFamily="34" charset="-122"/>
            </a:endParaRPr>
          </a:p>
        </p:txBody>
      </p:sp>
      <p:sp>
        <p:nvSpPr>
          <p:cNvPr id="2" name="文本框 1"/>
          <p:cNvSpPr txBox="1"/>
          <p:nvPr/>
        </p:nvSpPr>
        <p:spPr>
          <a:xfrm>
            <a:off x="624361" y="5670129"/>
            <a:ext cx="11403865" cy="458908"/>
          </a:xfrm>
          <a:prstGeom prst="rect">
            <a:avLst/>
          </a:prstGeom>
          <a:noFill/>
        </p:spPr>
        <p:txBody>
          <a:bodyPr wrap="square" rtlCol="0" anchor="t">
            <a:spAutoFit/>
          </a:bodyPr>
          <a:lstStyle/>
          <a:p>
            <a:pPr>
              <a:lnSpc>
                <a:spcPct val="150000"/>
              </a:lnSpc>
            </a:pPr>
            <a:r>
              <a:rPr lang="zh-CN" altLang="en-US" b="1" dirty="0">
                <a:latin typeface="微软雅黑" charset="0"/>
                <a:ea typeface="微软雅黑" charset="0"/>
                <a:sym typeface="+mn-ea"/>
              </a:rPr>
              <a:t>支持自定义模板及不同模板下的数据导入，支持关键数据报错</a:t>
            </a:r>
            <a:endParaRPr b="1" dirty="0">
              <a:latin typeface="微软雅黑" charset="0"/>
              <a:ea typeface="微软雅黑" charset="0"/>
              <a:sym typeface="+mn-ea"/>
            </a:endParaRPr>
          </a:p>
        </p:txBody>
      </p:sp>
      <p:pic>
        <p:nvPicPr>
          <p:cNvPr id="10"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3575" y="727056"/>
            <a:ext cx="2651138" cy="4715492"/>
          </a:xfrm>
          <a:prstGeom prst="rect">
            <a:avLst/>
          </a:prstGeom>
        </p:spPr>
      </p:pic>
    </p:spTree>
    <p:extLst>
      <p:ext uri="{BB962C8B-B14F-4D97-AF65-F5344CB8AC3E}">
        <p14:creationId xmlns:p14="http://schemas.microsoft.com/office/powerpoint/2010/main" val="3899256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标题 1"/>
          <p:cNvSpPr txBox="1">
            <a:spLocks/>
          </p:cNvSpPr>
          <p:nvPr/>
        </p:nvSpPr>
        <p:spPr>
          <a:xfrm>
            <a:off x="646186" y="136323"/>
            <a:ext cx="8583146" cy="549477"/>
          </a:xfrm>
          <a:prstGeom prst="rect">
            <a:avLst/>
          </a:prstGeom>
        </p:spPr>
        <p:txBody>
          <a:bodyPr>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dirty="0">
                <a:solidFill>
                  <a:schemeClr val="bg1"/>
                </a:solidFill>
                <a:latin typeface="+mn-ea"/>
                <a:ea typeface="+mn-ea"/>
              </a:rPr>
              <a:t>学生奖章系统</a:t>
            </a:r>
          </a:p>
        </p:txBody>
      </p:sp>
      <p:sp>
        <p:nvSpPr>
          <p:cNvPr id="16"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599" b="1" dirty="0">
                <a:solidFill>
                  <a:srgbClr val="C00000"/>
                </a:solidFill>
                <a:latin typeface="微软雅黑" pitchFamily="34" charset="-122"/>
                <a:ea typeface="微软雅黑" pitchFamily="34" charset="-122"/>
              </a:rPr>
              <a:t>教师获奖信息系统</a:t>
            </a:r>
            <a:endParaRPr lang="en-US" altLang="zh-CN" sz="3599" b="1" dirty="0">
              <a:solidFill>
                <a:srgbClr val="C00000"/>
              </a:solidFill>
              <a:latin typeface="微软雅黑" pitchFamily="34" charset="-122"/>
              <a:ea typeface="微软雅黑" pitchFamily="34" charset="-122"/>
            </a:endParaRPr>
          </a:p>
        </p:txBody>
      </p:sp>
      <p:sp>
        <p:nvSpPr>
          <p:cNvPr id="7" name="矩形 6"/>
          <p:cNvSpPr/>
          <p:nvPr/>
        </p:nvSpPr>
        <p:spPr>
          <a:xfrm>
            <a:off x="6652726" y="3480318"/>
            <a:ext cx="5355771" cy="3000821"/>
          </a:xfrm>
          <a:prstGeom prst="rect">
            <a:avLst/>
          </a:prstGeom>
        </p:spPr>
        <p:txBody>
          <a:bodyPr wrap="square">
            <a:spAutoFit/>
          </a:bodyPr>
          <a:lstStyle/>
          <a:p>
            <a:pPr indent="304800">
              <a:lnSpc>
                <a:spcPct val="150000"/>
              </a:lnSpc>
              <a:spcAft>
                <a:spcPts val="0"/>
              </a:spcAft>
            </a:pPr>
            <a:r>
              <a:rPr lang="en-US" altLang="zh-CN" kern="100" dirty="0">
                <a:solidFill>
                  <a:schemeClr val="bg1"/>
                </a:solidFill>
                <a:latin typeface="+mn-ea"/>
                <a:cs typeface="宋体" panose="02010600030101010101" pitchFamily="2" charset="-122"/>
              </a:rPr>
              <a:t>  </a:t>
            </a:r>
            <a:r>
              <a:rPr lang="zh-CN" altLang="zh-CN" kern="100" dirty="0">
                <a:solidFill>
                  <a:schemeClr val="bg1"/>
                </a:solidFill>
                <a:latin typeface="+mn-ea"/>
                <a:cs typeface="宋体" panose="02010600030101010101" pitchFamily="2" charset="-122"/>
              </a:rPr>
              <a:t>获奖信息系统是学校的奖励管理中心，支持教师录入自己所获得的每一次荣誉、证书和奖励，用于学校统计教师获得各种国家、省级、市级等各级奖励的情况，并且可以自动进行奖励金结算，支持对统计数据进行报表导出。主要功能包括：教师荣誉管理，积分标准管理，证书图片上传，获奖信息类型管理，获奖信息上传等。</a:t>
            </a:r>
          </a:p>
        </p:txBody>
      </p:sp>
      <p:pic>
        <p:nvPicPr>
          <p:cNvPr id="8" name="图片 7"/>
          <p:cNvPicPr>
            <a:picLocks noChangeAspect="1"/>
          </p:cNvPicPr>
          <p:nvPr/>
        </p:nvPicPr>
        <p:blipFill>
          <a:blip r:embed="rId3"/>
          <a:stretch>
            <a:fillRect/>
          </a:stretch>
        </p:blipFill>
        <p:spPr>
          <a:xfrm>
            <a:off x="500803" y="1170389"/>
            <a:ext cx="6047303" cy="3541569"/>
          </a:xfrm>
          <a:prstGeom prst="rect">
            <a:avLst/>
          </a:prstGeom>
        </p:spPr>
      </p:pic>
    </p:spTree>
    <p:extLst>
      <p:ext uri="{BB962C8B-B14F-4D97-AF65-F5344CB8AC3E}">
        <p14:creationId xmlns:p14="http://schemas.microsoft.com/office/powerpoint/2010/main" val="2725031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3719904" y="1773145"/>
            <a:ext cx="635" cy="3455505"/>
          </a:xfrm>
          <a:prstGeom prst="line">
            <a:avLst/>
          </a:prstGeom>
        </p:spPr>
        <p:style>
          <a:lnRef idx="3">
            <a:schemeClr val="accent1"/>
          </a:lnRef>
          <a:fillRef idx="0">
            <a:schemeClr val="accent1"/>
          </a:fillRef>
          <a:effectRef idx="2">
            <a:schemeClr val="accent1"/>
          </a:effectRef>
          <a:fontRef idx="minor">
            <a:schemeClr val="tx1"/>
          </a:fontRef>
        </p:style>
      </p:cxnSp>
      <p:sp>
        <p:nvSpPr>
          <p:cNvPr id="6" name="矩形 5"/>
          <p:cNvSpPr/>
          <p:nvPr/>
        </p:nvSpPr>
        <p:spPr>
          <a:xfrm>
            <a:off x="552816" y="1055433"/>
            <a:ext cx="2901725" cy="4778231"/>
          </a:xfrm>
          <a:prstGeom prst="rect">
            <a:avLst/>
          </a:prstGeom>
        </p:spPr>
        <p:txBody>
          <a:bodyPr wrap="square">
            <a:spAutoFit/>
          </a:bodyPr>
          <a:lstStyle/>
          <a:p>
            <a:pPr algn="l">
              <a:lnSpc>
                <a:spcPct val="150000"/>
              </a:lnSpc>
            </a:pPr>
            <a:r>
              <a:rPr lang="zh-CN" altLang="en-US" sz="2100" dirty="0">
                <a:latin typeface="微软雅黑" pitchFamily="34" charset="-122"/>
                <a:ea typeface="微软雅黑" pitchFamily="34" charset="-122"/>
              </a:rPr>
              <a:t>从多维度的来分析度量学生的成绩，从而更好的协助任课教师、班主任和教导处老师计算考试成绩、制作成绩报表、绘制考试图形，方便学生和家长网上查询考分和进行个人成绩趋势分析</a:t>
            </a:r>
          </a:p>
          <a:p>
            <a:pPr>
              <a:lnSpc>
                <a:spcPct val="150000"/>
              </a:lnSpc>
            </a:pPr>
            <a:endParaRPr lang="zh-CN" altLang="en-US" sz="1400" dirty="0">
              <a:latin typeface="微软雅黑" pitchFamily="34" charset="-122"/>
              <a:ea typeface="微软雅黑" pitchFamily="34" charset="-122"/>
            </a:endParaRPr>
          </a:p>
        </p:txBody>
      </p:sp>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599" b="1" dirty="0">
                <a:solidFill>
                  <a:srgbClr val="C00000"/>
                </a:solidFill>
                <a:latin typeface="微软雅黑" pitchFamily="34" charset="-122"/>
                <a:ea typeface="微软雅黑" pitchFamily="34" charset="-122"/>
              </a:rPr>
              <a:t>教务成绩管理系统</a:t>
            </a:r>
            <a:endParaRPr lang="en-US" altLang="zh-CN" sz="3599" b="1" dirty="0">
              <a:solidFill>
                <a:srgbClr val="C00000"/>
              </a:solidFill>
              <a:latin typeface="微软雅黑" pitchFamily="34" charset="-122"/>
              <a:ea typeface="微软雅黑" pitchFamily="34" charset="-122"/>
            </a:endParaRPr>
          </a:p>
        </p:txBody>
      </p:sp>
      <p:sp>
        <p:nvSpPr>
          <p:cNvPr id="2" name="文本框 1"/>
          <p:cNvSpPr txBox="1"/>
          <p:nvPr/>
        </p:nvSpPr>
        <p:spPr>
          <a:xfrm>
            <a:off x="623726" y="5441961"/>
            <a:ext cx="11403865" cy="507713"/>
          </a:xfrm>
          <a:prstGeom prst="rect">
            <a:avLst/>
          </a:prstGeom>
          <a:noFill/>
        </p:spPr>
        <p:txBody>
          <a:bodyPr wrap="square" rtlCol="0" anchor="t">
            <a:spAutoFit/>
          </a:bodyPr>
          <a:lstStyle/>
          <a:p>
            <a:pPr>
              <a:lnSpc>
                <a:spcPct val="150000"/>
              </a:lnSpc>
            </a:pPr>
            <a:r>
              <a:rPr b="1" dirty="0">
                <a:latin typeface="微软雅黑" charset="0"/>
                <a:ea typeface="微软雅黑" charset="0"/>
                <a:sym typeface="+mn-ea"/>
              </a:rPr>
              <a:t>实现成绩管理的全程计算机化，为老师减负</a:t>
            </a:r>
          </a:p>
        </p:txBody>
      </p:sp>
      <p:pic>
        <p:nvPicPr>
          <p:cNvPr id="5" name="图片 4"/>
          <p:cNvPicPr>
            <a:picLocks noChangeAspect="1"/>
          </p:cNvPicPr>
          <p:nvPr/>
        </p:nvPicPr>
        <p:blipFill>
          <a:blip r:embed="rId3"/>
          <a:stretch>
            <a:fillRect/>
          </a:stretch>
        </p:blipFill>
        <p:spPr>
          <a:xfrm>
            <a:off x="4151605" y="1340809"/>
            <a:ext cx="2133741" cy="3820546"/>
          </a:xfrm>
          <a:prstGeom prst="rect">
            <a:avLst/>
          </a:prstGeom>
        </p:spPr>
      </p:pic>
      <p:pic>
        <p:nvPicPr>
          <p:cNvPr id="8" name="图片 7" descr="O3{V)1QEP4UB~1J55%ACF_Q"/>
          <p:cNvPicPr>
            <a:picLocks noChangeAspect="1"/>
          </p:cNvPicPr>
          <p:nvPr/>
        </p:nvPicPr>
        <p:blipFill>
          <a:blip r:embed="rId4"/>
          <a:stretch>
            <a:fillRect/>
          </a:stretch>
        </p:blipFill>
        <p:spPr>
          <a:xfrm>
            <a:off x="6815448" y="1197333"/>
            <a:ext cx="3567874" cy="4242088"/>
          </a:xfrm>
          <a:prstGeom prst="rect">
            <a:avLst/>
          </a:prstGeom>
        </p:spPr>
      </p:pic>
      <p:pic>
        <p:nvPicPr>
          <p:cNvPr id="9" name="Picture 4" descr="D:\柳娜\烽火立云资料\烽火立云VI\立云教育logo全-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3059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60131" y="1291808"/>
            <a:ext cx="7818350" cy="507831"/>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实时沟通交流的平台，帮助家长随时了解学生的学习、活动、社交、成长</a:t>
            </a:r>
            <a:endParaRPr lang="zh-CN" altLang="en-US" dirty="0">
              <a:latin typeface="微软雅黑" pitchFamily="34" charset="-122"/>
              <a:ea typeface="微软雅黑" pitchFamily="34" charset="-122"/>
              <a:sym typeface="+mn-ea"/>
            </a:endParaRPr>
          </a:p>
        </p:txBody>
      </p:sp>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a:solidFill>
                  <a:srgbClr val="C00000"/>
                </a:solidFill>
                <a:latin typeface="微软雅黑" pitchFamily="34" charset="-122"/>
                <a:ea typeface="微软雅黑" pitchFamily="34" charset="-122"/>
              </a:rPr>
              <a:t>家校共育，全方位呵护学生智慧成长</a:t>
            </a:r>
            <a:endParaRPr lang="en-US" altLang="zh-CN" sz="3600" b="1" dirty="0">
              <a:solidFill>
                <a:srgbClr val="C00000"/>
              </a:solidFill>
              <a:latin typeface="微软雅黑" pitchFamily="34" charset="-122"/>
              <a:ea typeface="微软雅黑" pitchFamily="34" charset="-122"/>
            </a:endParaRPr>
          </a:p>
        </p:txBody>
      </p:sp>
      <p:pic>
        <p:nvPicPr>
          <p:cNvPr id="7"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8207" y="2030818"/>
            <a:ext cx="2274558" cy="4157268"/>
          </a:xfrm>
          <a:prstGeom prst="rect">
            <a:avLst/>
          </a:prstGeom>
          <a:ln>
            <a:solidFill>
              <a:schemeClr val="bg2">
                <a:lumMod val="85000"/>
              </a:schemeClr>
            </a:solidFill>
          </a:ln>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1311" y="2030818"/>
            <a:ext cx="2549580" cy="4157269"/>
          </a:xfrm>
          <a:prstGeom prst="rect">
            <a:avLst/>
          </a:prstGeom>
          <a:ln>
            <a:solidFill>
              <a:schemeClr val="bg2">
                <a:lumMod val="85000"/>
              </a:schemeClr>
            </a:solidFill>
          </a:ln>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58247" y="2030817"/>
            <a:ext cx="2337423" cy="4157269"/>
          </a:xfrm>
          <a:prstGeom prst="rect">
            <a:avLst/>
          </a:prstGeom>
          <a:ln>
            <a:solidFill>
              <a:schemeClr val="bg2">
                <a:lumMod val="85000"/>
              </a:schemeClr>
            </a:solidFill>
          </a:ln>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80378" y="2030818"/>
            <a:ext cx="2379529" cy="4157268"/>
          </a:xfrm>
          <a:prstGeom prst="rect">
            <a:avLst/>
          </a:prstGeom>
          <a:ln>
            <a:solidFill>
              <a:schemeClr val="bg2">
                <a:lumMod val="85000"/>
              </a:schemeClr>
            </a:solid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50013" y="1428011"/>
            <a:ext cx="4888540" cy="1754326"/>
          </a:xfrm>
          <a:prstGeom prst="rect">
            <a:avLst/>
          </a:prstGeom>
        </p:spPr>
        <p:txBody>
          <a:bodyPr wrap="square">
            <a:spAutoFit/>
          </a:bodyPr>
          <a:lstStyle/>
          <a:p>
            <a:pPr>
              <a:lnSpc>
                <a:spcPct val="150000"/>
              </a:lnSpc>
            </a:pPr>
            <a:r>
              <a:rPr lang="zh-CN" altLang="en-US" sz="2000" i="1" dirty="0">
                <a:solidFill>
                  <a:srgbClr val="FF0000"/>
                </a:solidFill>
                <a:latin typeface="微软雅黑" pitchFamily="34" charset="-122"/>
                <a:ea typeface="微软雅黑" pitchFamily="34" charset="-122"/>
              </a:rPr>
              <a:t>“网络延伸到哪里，学习科研生活也能延伸到哪里”</a:t>
            </a:r>
            <a:r>
              <a:rPr lang="en-US" altLang="zh-CN" sz="1600" dirty="0">
                <a:latin typeface="微软雅黑" pitchFamily="34" charset="-122"/>
                <a:ea typeface="微软雅黑" pitchFamily="34" charset="-122"/>
              </a:rPr>
              <a:t/>
            </a:r>
            <a:br>
              <a:rPr lang="en-US" altLang="zh-CN" sz="1600" dirty="0">
                <a:latin typeface="微软雅黑" pitchFamily="34" charset="-122"/>
                <a:ea typeface="微软雅黑" pitchFamily="34" charset="-122"/>
              </a:rPr>
            </a:br>
            <a:r>
              <a:rPr lang="en-US" altLang="zh-CN" sz="1600" dirty="0">
                <a:latin typeface="微软雅黑" pitchFamily="34" charset="-122"/>
                <a:ea typeface="微软雅黑" pitchFamily="34" charset="-122"/>
              </a:rPr>
              <a:t/>
            </a:r>
            <a:br>
              <a:rPr lang="en-US" altLang="zh-CN" sz="1600" dirty="0">
                <a:latin typeface="微软雅黑" pitchFamily="34" charset="-122"/>
                <a:ea typeface="微软雅黑" pitchFamily="34" charset="-122"/>
              </a:rPr>
            </a:br>
            <a:r>
              <a:rPr lang="en-US" altLang="zh-CN" sz="1600" dirty="0">
                <a:latin typeface="微软雅黑" pitchFamily="34" charset="-122"/>
                <a:ea typeface="微软雅黑" pitchFamily="34" charset="-122"/>
              </a:rPr>
              <a:t>           ----</a:t>
            </a:r>
            <a:r>
              <a:rPr lang="zh-CN" altLang="en-US" sz="1600" dirty="0">
                <a:latin typeface="微软雅黑" pitchFamily="34" charset="-122"/>
                <a:ea typeface="微软雅黑" pitchFamily="34" charset="-122"/>
              </a:rPr>
              <a:t>教育部教育信息化专家组秘书长任友群</a:t>
            </a:r>
            <a:endParaRPr lang="zh-CN" altLang="en-US" sz="1600" dirty="0">
              <a:latin typeface="微软雅黑" pitchFamily="34" charset="-122"/>
              <a:ea typeface="微软雅黑" pitchFamily="34" charset="-122"/>
              <a:sym typeface="+mn-ea"/>
            </a:endParaRPr>
          </a:p>
        </p:txBody>
      </p:sp>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599" b="1" dirty="0">
                <a:solidFill>
                  <a:srgbClr val="C00000"/>
                </a:solidFill>
                <a:latin typeface="微软雅黑" pitchFamily="34" charset="-122"/>
                <a:ea typeface="微软雅黑" pitchFamily="34" charset="-122"/>
              </a:rPr>
              <a:t>多端服务于个性化场景</a:t>
            </a:r>
            <a:endParaRPr lang="en-US" altLang="zh-CN" sz="3599" b="1" dirty="0">
              <a:solidFill>
                <a:srgbClr val="C00000"/>
              </a:solidFill>
              <a:latin typeface="微软雅黑" pitchFamily="34" charset="-122"/>
              <a:ea typeface="微软雅黑" pitchFamily="34" charset="-122"/>
            </a:endParaRPr>
          </a:p>
        </p:txBody>
      </p:sp>
      <p:pic>
        <p:nvPicPr>
          <p:cNvPr id="7"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graphicFrame>
        <p:nvGraphicFramePr>
          <p:cNvPr id="2" name="图示 1"/>
          <p:cNvGraphicFramePr/>
          <p:nvPr>
            <p:extLst/>
          </p:nvPr>
        </p:nvGraphicFramePr>
        <p:xfrm>
          <a:off x="4551265" y="1045165"/>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矩形 7"/>
          <p:cNvSpPr/>
          <p:nvPr/>
        </p:nvSpPr>
        <p:spPr>
          <a:xfrm>
            <a:off x="650013" y="4315253"/>
            <a:ext cx="5153628" cy="1477328"/>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数字化校园平台实现多终端的互联互通，根据不同的应用场景提供适用的应用</a:t>
            </a:r>
            <a:r>
              <a:rPr lang="zh-CN" altLang="en-US" sz="2000" dirty="0">
                <a:latin typeface="微软雅黑" pitchFamily="34" charset="-122"/>
                <a:ea typeface="微软雅黑" pitchFamily="34" charset="-122"/>
              </a:rPr>
              <a:t>服务，利用信息化手段助力学校高效发展。</a:t>
            </a:r>
            <a:endParaRPr lang="zh-CN" altLang="en-US" sz="2000" dirty="0">
              <a:latin typeface="微软雅黑" pitchFamily="34" charset="-122"/>
              <a:ea typeface="微软雅黑" pitchFamily="34" charset="-122"/>
              <a:sym typeface="+mn-ea"/>
            </a:endParaRPr>
          </a:p>
        </p:txBody>
      </p:sp>
    </p:spTree>
    <p:extLst>
      <p:ext uri="{BB962C8B-B14F-4D97-AF65-F5344CB8AC3E}">
        <p14:creationId xmlns:p14="http://schemas.microsoft.com/office/powerpoint/2010/main" val="1163908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27769" y="2692105"/>
            <a:ext cx="7034243" cy="917357"/>
          </a:xfrm>
          <a:prstGeom prst="rect">
            <a:avLst/>
          </a:prstGeom>
          <a:noFill/>
        </p:spPr>
        <p:txBody>
          <a:bodyPr wrap="square" lIns="91430" tIns="45715" rIns="91430" bIns="45715" rtlCol="0">
            <a:spAutoFit/>
          </a:bodyPr>
          <a:lstStyle/>
          <a:p>
            <a:pPr algn="ctr" defTabSz="609423">
              <a:lnSpc>
                <a:spcPct val="150000"/>
              </a:lnSpc>
            </a:pPr>
            <a:r>
              <a:rPr lang="en-US" altLang="zh-CN" sz="4000" b="1" spc="-67" dirty="0">
                <a:ln w="3175">
                  <a:noFill/>
                </a:ln>
                <a:cs typeface="+mn-ea"/>
                <a:sym typeface="+mn-lt"/>
              </a:rPr>
              <a:t>THANKS</a:t>
            </a:r>
            <a:endParaRPr lang="zh-CN" altLang="en-US" sz="4000" b="1" spc="-67" dirty="0">
              <a:ln w="3175">
                <a:noFill/>
              </a:ln>
              <a:cs typeface="+mn-ea"/>
              <a:sym typeface="+mn-lt"/>
            </a:endParaRPr>
          </a:p>
        </p:txBody>
      </p:sp>
    </p:spTree>
    <p:extLst>
      <p:ext uri="{BB962C8B-B14F-4D97-AF65-F5344CB8AC3E}">
        <p14:creationId xmlns:p14="http://schemas.microsoft.com/office/powerpoint/2010/main" val="1452295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smtClean="0">
                <a:solidFill>
                  <a:srgbClr val="C00000"/>
                </a:solidFill>
                <a:latin typeface="微软雅黑" pitchFamily="34" charset="-122"/>
                <a:ea typeface="微软雅黑" pitchFamily="34" charset="-122"/>
              </a:rPr>
              <a:t>烽火立云能</a:t>
            </a:r>
            <a:r>
              <a:rPr lang="zh-CN" altLang="en-US" sz="3600" b="1" dirty="0">
                <a:solidFill>
                  <a:srgbClr val="C00000"/>
                </a:solidFill>
                <a:latin typeface="微软雅黑" pitchFamily="34" charset="-122"/>
                <a:ea typeface="微软雅黑" pitchFamily="34" charset="-122"/>
              </a:rPr>
              <a:t>帮学校做些什么</a:t>
            </a:r>
            <a:endParaRPr lang="zh-CN" altLang="en-US" sz="3600" dirty="0"/>
          </a:p>
          <a:p>
            <a:endParaRPr lang="en-US" altLang="zh-CN" sz="3600" b="1" dirty="0">
              <a:solidFill>
                <a:srgbClr val="C00000"/>
              </a:solidFill>
              <a:latin typeface="微软雅黑" pitchFamily="34" charset="-122"/>
              <a:ea typeface="微软雅黑" pitchFamily="34" charset="-122"/>
            </a:endParaRPr>
          </a:p>
        </p:txBody>
      </p:sp>
      <p:pic>
        <p:nvPicPr>
          <p:cNvPr id="7"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pic>
        <p:nvPicPr>
          <p:cNvPr id="15" name="图片 14" descr="20141120xiaoyuanykt1.png"/>
          <p:cNvPicPr>
            <a:picLocks noChangeAspect="1"/>
          </p:cNvPicPr>
          <p:nvPr/>
        </p:nvPicPr>
        <p:blipFill>
          <a:blip r:embed="rId4"/>
          <a:stretch>
            <a:fillRect/>
          </a:stretch>
        </p:blipFill>
        <p:spPr>
          <a:xfrm>
            <a:off x="753552" y="1929343"/>
            <a:ext cx="4947113" cy="3359915"/>
          </a:xfrm>
          <a:prstGeom prst="rect">
            <a:avLst/>
          </a:prstGeom>
        </p:spPr>
      </p:pic>
      <p:sp>
        <p:nvSpPr>
          <p:cNvPr id="10" name="内容占位符 2"/>
          <p:cNvSpPr>
            <a:spLocks noGrp="1"/>
          </p:cNvSpPr>
          <p:nvPr/>
        </p:nvSpPr>
        <p:spPr>
          <a:xfrm>
            <a:off x="5863905" y="2030136"/>
            <a:ext cx="5402510" cy="335583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indent="0">
              <a:lnSpc>
                <a:spcPct val="150000"/>
              </a:lnSpc>
              <a:buNone/>
            </a:pPr>
            <a:r>
              <a:rPr lang="zh-CN" altLang="en-US" sz="2400" dirty="0" smtClean="0">
                <a:latin typeface="微软雅黑" pitchFamily="34" charset="-122"/>
                <a:ea typeface="微软雅黑" pitchFamily="34" charset="-122"/>
              </a:rPr>
              <a:t>实现从环境（包括设备，教室等）、资源（如图书、讲义、课件等）到应用（包括教、学、管理、服务、办公等）的全部数字化，在传统校园基础上构建一个数字空间。</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 y="0"/>
            <a:ext cx="12192000" cy="3874415"/>
          </a:xfrm>
          <a:prstGeom prst="rect">
            <a:avLst/>
          </a:prstGeom>
          <a:solidFill>
            <a:srgbClr val="268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TextBox 5"/>
          <p:cNvSpPr txBox="1"/>
          <p:nvPr/>
        </p:nvSpPr>
        <p:spPr>
          <a:xfrm>
            <a:off x="2627769" y="2692105"/>
            <a:ext cx="7034243" cy="917357"/>
          </a:xfrm>
          <a:prstGeom prst="rect">
            <a:avLst/>
          </a:prstGeom>
          <a:noFill/>
        </p:spPr>
        <p:txBody>
          <a:bodyPr wrap="square" lIns="91430" tIns="45715" rIns="91430" bIns="45715" rtlCol="0">
            <a:spAutoFit/>
          </a:bodyPr>
          <a:lstStyle/>
          <a:p>
            <a:pPr algn="ctr" defTabSz="609423">
              <a:lnSpc>
                <a:spcPct val="150000"/>
              </a:lnSpc>
            </a:pPr>
            <a:r>
              <a:rPr lang="zh-CN" altLang="en-US" sz="4000" b="1" spc="-67" dirty="0" smtClean="0">
                <a:ln w="3175">
                  <a:noFill/>
                </a:ln>
                <a:solidFill>
                  <a:schemeClr val="bg1"/>
                </a:solidFill>
                <a:cs typeface="+mn-ea"/>
                <a:sym typeface="+mn-lt"/>
              </a:rPr>
              <a:t>校园环境服务</a:t>
            </a:r>
            <a:endParaRPr lang="zh-CN" altLang="en-US" sz="4000" b="1" spc="-67" dirty="0">
              <a:ln w="3175">
                <a:noFill/>
              </a:ln>
              <a:solidFill>
                <a:schemeClr val="accent1"/>
              </a:solidFill>
              <a:cs typeface="+mn-ea"/>
              <a:sym typeface="+mn-lt"/>
            </a:endParaRPr>
          </a:p>
        </p:txBody>
      </p:sp>
    </p:spTree>
    <p:extLst>
      <p:ext uri="{BB962C8B-B14F-4D97-AF65-F5344CB8AC3E}">
        <p14:creationId xmlns:p14="http://schemas.microsoft.com/office/powerpoint/2010/main" val="2579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4"/>
          <p:cNvSpPr txBox="1"/>
          <p:nvPr/>
        </p:nvSpPr>
        <p:spPr>
          <a:xfrm>
            <a:off x="385295" y="400826"/>
            <a:ext cx="10511798" cy="6524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a:solidFill>
                  <a:srgbClr val="C00000"/>
                </a:solidFill>
                <a:latin typeface="微软雅黑" pitchFamily="34" charset="-122"/>
                <a:ea typeface="微软雅黑" pitchFamily="34" charset="-122"/>
              </a:rPr>
              <a:t>数字化校园环境建设</a:t>
            </a:r>
            <a:endParaRPr lang="en-US" altLang="zh-CN" sz="3600" b="1" dirty="0">
              <a:solidFill>
                <a:srgbClr val="C00000"/>
              </a:solidFill>
              <a:latin typeface="微软雅黑" pitchFamily="34" charset="-122"/>
              <a:ea typeface="微软雅黑" pitchFamily="34" charset="-122"/>
            </a:endParaRPr>
          </a:p>
        </p:txBody>
      </p:sp>
      <p:pic>
        <p:nvPicPr>
          <p:cNvPr id="7" name="Picture 4" descr="D:\柳娜\烽火立云资料\烽火立云VI\立云教育logo全-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26959" y="162305"/>
            <a:ext cx="1574264" cy="461481"/>
          </a:xfrm>
          <a:prstGeom prst="rect">
            <a:avLst/>
          </a:prstGeom>
          <a:noFill/>
          <a:effectLst>
            <a:glow rad="88900">
              <a:schemeClr val="bg1">
                <a:alpha val="40000"/>
              </a:schemeClr>
            </a:glow>
          </a:effectLst>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919877" y="1545257"/>
            <a:ext cx="2545800" cy="1647524"/>
            <a:chOff x="919877" y="1545257"/>
            <a:chExt cx="2545800" cy="1647524"/>
          </a:xfrm>
        </p:grpSpPr>
        <p:pic>
          <p:nvPicPr>
            <p:cNvPr id="58" name="1"/>
            <p:cNvPicPr>
              <a:picLocks noChangeAspect="1" noChangeArrowheads="1"/>
            </p:cNvPicPr>
            <p:nvPr/>
          </p:nvPicPr>
          <p:blipFill rotWithShape="1">
            <a:blip r:embed="rId4"/>
            <a:srcRect b="1464"/>
            <a:stretch>
              <a:fillRect/>
            </a:stretch>
          </p:blipFill>
          <p:spPr bwMode="auto">
            <a:xfrm>
              <a:off x="919877" y="1545258"/>
              <a:ext cx="2545800" cy="1639328"/>
            </a:xfrm>
            <a:prstGeom prst="rect">
              <a:avLst/>
            </a:prstGeom>
            <a:noFill/>
          </p:spPr>
        </p:pic>
        <p:sp>
          <p:nvSpPr>
            <p:cNvPr id="64" name="6"/>
            <p:cNvSpPr/>
            <p:nvPr/>
          </p:nvSpPr>
          <p:spPr>
            <a:xfrm>
              <a:off x="919877" y="1545257"/>
              <a:ext cx="2545800" cy="1647524"/>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rPr>
                <a:t>数据中心</a:t>
              </a:r>
            </a:p>
          </p:txBody>
        </p:sp>
      </p:grpSp>
      <p:grpSp>
        <p:nvGrpSpPr>
          <p:cNvPr id="3" name="组合 2"/>
          <p:cNvGrpSpPr/>
          <p:nvPr/>
        </p:nvGrpSpPr>
        <p:grpSpPr>
          <a:xfrm>
            <a:off x="3465677" y="1545258"/>
            <a:ext cx="2545800" cy="1638243"/>
            <a:chOff x="3465677" y="1545258"/>
            <a:chExt cx="2545800" cy="1638243"/>
          </a:xfrm>
        </p:grpSpPr>
        <p:pic>
          <p:nvPicPr>
            <p:cNvPr id="60" name="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465677" y="1553697"/>
              <a:ext cx="2545800" cy="1629804"/>
            </a:xfrm>
            <a:prstGeom prst="rect">
              <a:avLst/>
            </a:prstGeom>
            <a:noFill/>
          </p:spPr>
        </p:pic>
        <p:sp>
          <p:nvSpPr>
            <p:cNvPr id="82" name="6"/>
            <p:cNvSpPr/>
            <p:nvPr/>
          </p:nvSpPr>
          <p:spPr>
            <a:xfrm>
              <a:off x="3465677" y="1545258"/>
              <a:ext cx="2545800" cy="1638243"/>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rPr>
                <a:t>无线覆盖</a:t>
              </a:r>
            </a:p>
          </p:txBody>
        </p:sp>
      </p:grpSp>
      <p:grpSp>
        <p:nvGrpSpPr>
          <p:cNvPr id="23" name="组合 22"/>
          <p:cNvGrpSpPr/>
          <p:nvPr/>
        </p:nvGrpSpPr>
        <p:grpSpPr>
          <a:xfrm>
            <a:off x="6011477" y="1538948"/>
            <a:ext cx="2545801" cy="1647768"/>
            <a:chOff x="6011477" y="1553696"/>
            <a:chExt cx="2545801" cy="1647768"/>
          </a:xfrm>
        </p:grpSpPr>
        <p:pic>
          <p:nvPicPr>
            <p:cNvPr id="83" name="1"/>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011478" y="1553696"/>
              <a:ext cx="2545800" cy="1647768"/>
            </a:xfrm>
            <a:prstGeom prst="rect">
              <a:avLst/>
            </a:prstGeom>
            <a:noFill/>
          </p:spPr>
        </p:pic>
        <p:sp>
          <p:nvSpPr>
            <p:cNvPr id="84" name="6"/>
            <p:cNvSpPr/>
            <p:nvPr/>
          </p:nvSpPr>
          <p:spPr>
            <a:xfrm>
              <a:off x="6011477" y="1562135"/>
              <a:ext cx="2545800" cy="1639329"/>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rPr>
                <a:t>桌面云</a:t>
              </a:r>
            </a:p>
          </p:txBody>
        </p:sp>
      </p:grpSp>
      <p:grpSp>
        <p:nvGrpSpPr>
          <p:cNvPr id="4" name="组合 3"/>
          <p:cNvGrpSpPr/>
          <p:nvPr/>
        </p:nvGrpSpPr>
        <p:grpSpPr>
          <a:xfrm>
            <a:off x="919877" y="3183501"/>
            <a:ext cx="2545800" cy="1640414"/>
            <a:chOff x="919877" y="3183501"/>
            <a:chExt cx="2545800" cy="1640414"/>
          </a:xfrm>
        </p:grpSpPr>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9877" y="3184586"/>
              <a:ext cx="2545800" cy="1639329"/>
            </a:xfrm>
            <a:prstGeom prst="rect">
              <a:avLst/>
            </a:prstGeom>
          </p:spPr>
        </p:pic>
        <p:sp>
          <p:nvSpPr>
            <p:cNvPr id="87" name="6"/>
            <p:cNvSpPr/>
            <p:nvPr/>
          </p:nvSpPr>
          <p:spPr>
            <a:xfrm>
              <a:off x="919877" y="3183501"/>
              <a:ext cx="2545800" cy="1639327"/>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lang="zh-CN" altLang="en-US" sz="2000" kern="0" noProof="0" dirty="0">
                  <a:ln w="0"/>
                  <a:solidFill>
                    <a:schemeClr val="bg1"/>
                  </a:solidFill>
                  <a:effectLst>
                    <a:outerShdw blurRad="38100" dist="38100" dir="2700000" algn="tl">
                      <a:srgbClr val="000000">
                        <a:alpha val="43137"/>
                      </a:srgbClr>
                    </a:outerShdw>
                  </a:effectLst>
                  <a:cs typeface="+mn-ea"/>
                  <a:sym typeface="+mn-lt"/>
                </a:rPr>
                <a:t>录播教室</a:t>
              </a:r>
              <a:endPar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p:txBody>
        </p:sp>
      </p:grpSp>
      <p:grpSp>
        <p:nvGrpSpPr>
          <p:cNvPr id="13" name="组合 12"/>
          <p:cNvGrpSpPr/>
          <p:nvPr/>
        </p:nvGrpSpPr>
        <p:grpSpPr>
          <a:xfrm>
            <a:off x="3465677" y="3183502"/>
            <a:ext cx="2545801" cy="1639328"/>
            <a:chOff x="3465677" y="3183502"/>
            <a:chExt cx="2545801" cy="1639328"/>
          </a:xfrm>
        </p:grpSpPr>
        <p:pic>
          <p:nvPicPr>
            <p:cNvPr id="6" name="图片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65679" y="3183502"/>
              <a:ext cx="2545799" cy="1639328"/>
            </a:xfrm>
            <a:prstGeom prst="rect">
              <a:avLst/>
            </a:prstGeom>
          </p:spPr>
        </p:pic>
        <p:sp>
          <p:nvSpPr>
            <p:cNvPr id="88" name="6"/>
            <p:cNvSpPr/>
            <p:nvPr/>
          </p:nvSpPr>
          <p:spPr>
            <a:xfrm>
              <a:off x="3465677" y="3183502"/>
              <a:ext cx="2545800" cy="1639328"/>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rPr>
                <a:t>创客空间</a:t>
              </a:r>
            </a:p>
          </p:txBody>
        </p:sp>
      </p:grpSp>
      <p:grpSp>
        <p:nvGrpSpPr>
          <p:cNvPr id="18" name="组合 17"/>
          <p:cNvGrpSpPr/>
          <p:nvPr/>
        </p:nvGrpSpPr>
        <p:grpSpPr>
          <a:xfrm>
            <a:off x="8551636" y="4816787"/>
            <a:ext cx="2560967" cy="1648386"/>
            <a:chOff x="9145918" y="4407445"/>
            <a:chExt cx="2555303" cy="1639329"/>
          </a:xfrm>
        </p:grpSpPr>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45918" y="4407445"/>
              <a:ext cx="2555303" cy="1639329"/>
            </a:xfrm>
            <a:prstGeom prst="rect">
              <a:avLst/>
            </a:prstGeom>
          </p:spPr>
        </p:pic>
        <p:sp>
          <p:nvSpPr>
            <p:cNvPr id="89" name="6"/>
            <p:cNvSpPr/>
            <p:nvPr/>
          </p:nvSpPr>
          <p:spPr>
            <a:xfrm>
              <a:off x="9152286" y="4407445"/>
              <a:ext cx="2548935" cy="1639329"/>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rPr>
                <a:t>平安校园</a:t>
              </a:r>
            </a:p>
          </p:txBody>
        </p:sp>
      </p:grpSp>
      <p:grpSp>
        <p:nvGrpSpPr>
          <p:cNvPr id="12" name="组合 11"/>
          <p:cNvGrpSpPr/>
          <p:nvPr/>
        </p:nvGrpSpPr>
        <p:grpSpPr>
          <a:xfrm>
            <a:off x="6012217" y="4798555"/>
            <a:ext cx="2545801" cy="1676303"/>
            <a:chOff x="6004935" y="5031313"/>
            <a:chExt cx="2545801" cy="1648855"/>
          </a:xfrm>
        </p:grpSpPr>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16792" y="5049278"/>
              <a:ext cx="2533944" cy="1630890"/>
            </a:xfrm>
            <a:prstGeom prst="rect">
              <a:avLst/>
            </a:prstGeom>
          </p:spPr>
        </p:pic>
        <p:sp>
          <p:nvSpPr>
            <p:cNvPr id="90" name="6"/>
            <p:cNvSpPr/>
            <p:nvPr/>
          </p:nvSpPr>
          <p:spPr>
            <a:xfrm>
              <a:off x="6004935" y="5031313"/>
              <a:ext cx="2545800" cy="1639329"/>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rPr>
                <a:t>校园一卡通</a:t>
              </a:r>
            </a:p>
          </p:txBody>
        </p:sp>
      </p:grpSp>
      <p:grpSp>
        <p:nvGrpSpPr>
          <p:cNvPr id="28" name="组合 27"/>
          <p:cNvGrpSpPr/>
          <p:nvPr/>
        </p:nvGrpSpPr>
        <p:grpSpPr>
          <a:xfrm>
            <a:off x="3465677" y="4798555"/>
            <a:ext cx="2552339" cy="1663603"/>
            <a:chOff x="3465677" y="4798555"/>
            <a:chExt cx="2552339" cy="1663603"/>
          </a:xfrm>
        </p:grpSpPr>
        <p:pic>
          <p:nvPicPr>
            <p:cNvPr id="10" name="图片 9"/>
            <p:cNvPicPr>
              <a:picLocks noChangeAspect="1"/>
            </p:cNvPicPr>
            <p:nvPr/>
          </p:nvPicPr>
          <p:blipFill rotWithShape="1">
            <a:blip r:embed="rId11">
              <a:extLst>
                <a:ext uri="{28A0092B-C50C-407E-A947-70E740481C1C}">
                  <a14:useLocalDpi xmlns:a14="http://schemas.microsoft.com/office/drawing/2010/main" val="0"/>
                </a:ext>
              </a:extLst>
            </a:blip>
            <a:srcRect l="5990" r="5889"/>
            <a:stretch>
              <a:fillRect/>
            </a:stretch>
          </p:blipFill>
          <p:spPr>
            <a:xfrm>
              <a:off x="3465677" y="4816786"/>
              <a:ext cx="2546540" cy="1645372"/>
            </a:xfrm>
            <a:prstGeom prst="rect">
              <a:avLst/>
            </a:prstGeom>
          </p:spPr>
        </p:pic>
        <p:sp>
          <p:nvSpPr>
            <p:cNvPr id="91" name="6"/>
            <p:cNvSpPr/>
            <p:nvPr/>
          </p:nvSpPr>
          <p:spPr>
            <a:xfrm>
              <a:off x="3465677" y="4798555"/>
              <a:ext cx="2552339" cy="1663603"/>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rPr>
                <a:t>电子班牌</a:t>
              </a:r>
            </a:p>
          </p:txBody>
        </p:sp>
      </p:grpSp>
      <p:grpSp>
        <p:nvGrpSpPr>
          <p:cNvPr id="17" name="组合 16"/>
          <p:cNvGrpSpPr/>
          <p:nvPr/>
        </p:nvGrpSpPr>
        <p:grpSpPr>
          <a:xfrm>
            <a:off x="6010632" y="3184586"/>
            <a:ext cx="2546643" cy="1632203"/>
            <a:chOff x="6199437" y="3757116"/>
            <a:chExt cx="2560140" cy="1637153"/>
          </a:xfrm>
        </p:grpSpPr>
        <p:pic>
          <p:nvPicPr>
            <p:cNvPr id="16" name="图片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99437" y="3757116"/>
              <a:ext cx="2560140" cy="1637151"/>
            </a:xfrm>
            <a:prstGeom prst="rect">
              <a:avLst/>
            </a:prstGeom>
          </p:spPr>
        </p:pic>
        <p:sp>
          <p:nvSpPr>
            <p:cNvPr id="92" name="6"/>
            <p:cNvSpPr/>
            <p:nvPr/>
          </p:nvSpPr>
          <p:spPr>
            <a:xfrm>
              <a:off x="6199437" y="3757117"/>
              <a:ext cx="2560140" cy="1637152"/>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lang="zh-CN" altLang="en-US" sz="2000" kern="0" dirty="0">
                  <a:ln w="0"/>
                  <a:solidFill>
                    <a:schemeClr val="bg1"/>
                  </a:solidFill>
                  <a:effectLst>
                    <a:outerShdw blurRad="38100" dist="38100" dir="2700000" algn="tl">
                      <a:srgbClr val="000000">
                        <a:alpha val="43137"/>
                      </a:srgbClr>
                    </a:outerShdw>
                  </a:effectLst>
                  <a:cs typeface="+mn-ea"/>
                  <a:sym typeface="+mn-lt"/>
                </a:rPr>
                <a:t>互动</a:t>
              </a:r>
              <a:r>
                <a:rPr lang="zh-CN" altLang="en-US" sz="2000" kern="0" dirty="0" smtClean="0">
                  <a:ln w="0"/>
                  <a:solidFill>
                    <a:schemeClr val="bg1"/>
                  </a:solidFill>
                  <a:effectLst>
                    <a:outerShdw blurRad="38100" dist="38100" dir="2700000" algn="tl">
                      <a:srgbClr val="000000">
                        <a:alpha val="43137"/>
                      </a:srgbClr>
                    </a:outerShdw>
                  </a:effectLst>
                  <a:cs typeface="+mn-ea"/>
                  <a:sym typeface="+mn-lt"/>
                </a:rPr>
                <a:t>教室</a:t>
              </a:r>
              <a:endPar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p:txBody>
        </p:sp>
      </p:grpSp>
      <p:grpSp>
        <p:nvGrpSpPr>
          <p:cNvPr id="24" name="组合 23"/>
          <p:cNvGrpSpPr/>
          <p:nvPr/>
        </p:nvGrpSpPr>
        <p:grpSpPr>
          <a:xfrm>
            <a:off x="8557277" y="1543713"/>
            <a:ext cx="2551440" cy="1638702"/>
            <a:chOff x="8557277" y="1562135"/>
            <a:chExt cx="2551440" cy="1622451"/>
          </a:xfrm>
        </p:grpSpPr>
        <p:pic>
          <p:nvPicPr>
            <p:cNvPr id="85" name="图片 8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557278" y="1562135"/>
              <a:ext cx="2551439" cy="1622451"/>
            </a:xfrm>
            <a:prstGeom prst="rect">
              <a:avLst/>
            </a:prstGeom>
          </p:spPr>
        </p:pic>
        <p:sp>
          <p:nvSpPr>
            <p:cNvPr id="86" name="6"/>
            <p:cNvSpPr/>
            <p:nvPr/>
          </p:nvSpPr>
          <p:spPr>
            <a:xfrm>
              <a:off x="8557277" y="1562135"/>
              <a:ext cx="2545800" cy="1621641"/>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lang="zh-CN" altLang="en-US" sz="2000" kern="0" dirty="0">
                  <a:ln w="0"/>
                  <a:solidFill>
                    <a:schemeClr val="bg1"/>
                  </a:solidFill>
                  <a:effectLst>
                    <a:outerShdw blurRad="38100" dist="38100" dir="2700000" algn="tl">
                      <a:srgbClr val="000000">
                        <a:alpha val="43137"/>
                      </a:srgbClr>
                    </a:outerShdw>
                  </a:effectLst>
                  <a:cs typeface="+mn-ea"/>
                  <a:sym typeface="+mn-lt"/>
                </a:rPr>
                <a:t>班班</a:t>
              </a:r>
              <a:r>
                <a:rPr lang="zh-CN" altLang="en-US" sz="2000" kern="0" dirty="0" smtClean="0">
                  <a:ln w="0"/>
                  <a:solidFill>
                    <a:schemeClr val="bg1"/>
                  </a:solidFill>
                  <a:effectLst>
                    <a:outerShdw blurRad="38100" dist="38100" dir="2700000" algn="tl">
                      <a:srgbClr val="000000">
                        <a:alpha val="43137"/>
                      </a:srgbClr>
                    </a:outerShdw>
                  </a:effectLst>
                  <a:cs typeface="+mn-ea"/>
                  <a:sym typeface="+mn-lt"/>
                </a:rPr>
                <a:t>通管理</a:t>
              </a:r>
              <a:endPar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p:txBody>
        </p:sp>
      </p:grpSp>
      <p:grpSp>
        <p:nvGrpSpPr>
          <p:cNvPr id="14" name="组合 13"/>
          <p:cNvGrpSpPr/>
          <p:nvPr/>
        </p:nvGrpSpPr>
        <p:grpSpPr>
          <a:xfrm>
            <a:off x="8534400" y="3181597"/>
            <a:ext cx="2575059" cy="1635190"/>
            <a:chOff x="8534400" y="3192780"/>
            <a:chExt cx="2575059" cy="1643379"/>
          </a:xfrm>
        </p:grpSpPr>
        <p:pic>
          <p:nvPicPr>
            <p:cNvPr id="27" name="图片 26"/>
            <p:cNvPicPr>
              <a:picLocks noChangeAspect="1"/>
            </p:cNvPicPr>
            <p:nvPr/>
          </p:nvPicPr>
          <p:blipFill rotWithShape="1">
            <a:blip r:embed="rId14">
              <a:extLst>
                <a:ext uri="{28A0092B-C50C-407E-A947-70E740481C1C}">
                  <a14:useLocalDpi xmlns:a14="http://schemas.microsoft.com/office/drawing/2010/main" val="0"/>
                </a:ext>
              </a:extLst>
            </a:blip>
            <a:srcRect l="-854" t="5994" r="-1" b="8035"/>
            <a:stretch>
              <a:fillRect/>
            </a:stretch>
          </p:blipFill>
          <p:spPr>
            <a:xfrm>
              <a:off x="8534400" y="3192780"/>
              <a:ext cx="2574317" cy="1643379"/>
            </a:xfrm>
            <a:prstGeom prst="rect">
              <a:avLst/>
            </a:prstGeom>
          </p:spPr>
        </p:pic>
        <p:sp>
          <p:nvSpPr>
            <p:cNvPr id="93" name="6"/>
            <p:cNvSpPr/>
            <p:nvPr/>
          </p:nvSpPr>
          <p:spPr>
            <a:xfrm>
              <a:off x="8551636" y="3192780"/>
              <a:ext cx="2557823" cy="1637402"/>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rPr>
                <a:t>数字实验室</a:t>
              </a:r>
            </a:p>
          </p:txBody>
        </p:sp>
      </p:grpSp>
      <p:grpSp>
        <p:nvGrpSpPr>
          <p:cNvPr id="97" name="组合 96"/>
          <p:cNvGrpSpPr/>
          <p:nvPr/>
        </p:nvGrpSpPr>
        <p:grpSpPr>
          <a:xfrm>
            <a:off x="919877" y="4822828"/>
            <a:ext cx="2545800" cy="1639331"/>
            <a:chOff x="919877" y="4822828"/>
            <a:chExt cx="2545800" cy="1639331"/>
          </a:xfrm>
        </p:grpSpPr>
        <p:pic>
          <p:nvPicPr>
            <p:cNvPr id="95" name="图片 9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19877" y="4823915"/>
              <a:ext cx="2545800" cy="1638244"/>
            </a:xfrm>
            <a:prstGeom prst="rect">
              <a:avLst/>
            </a:prstGeom>
          </p:spPr>
        </p:pic>
        <p:sp>
          <p:nvSpPr>
            <p:cNvPr id="96" name="6"/>
            <p:cNvSpPr/>
            <p:nvPr/>
          </p:nvSpPr>
          <p:spPr>
            <a:xfrm>
              <a:off x="926417" y="4822828"/>
              <a:ext cx="2539260" cy="1639331"/>
            </a:xfrm>
            <a:prstGeom prst="rect">
              <a:avLst/>
            </a:prstGeom>
            <a:solidFill>
              <a:schemeClr val="dk1">
                <a:alpha val="3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endParaRPr kumimoji="0" lang="en-US" altLang="zh-CN"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endParaRPr>
            </a:p>
            <a:p>
              <a:pPr marL="0" marR="0" lvl="0" indent="0" algn="ctr" defTabSz="914400" eaLnBrk="1" latinLnBrk="0" hangingPunct="1">
                <a:spcBef>
                  <a:spcPts val="0"/>
                </a:spcBef>
                <a:spcAft>
                  <a:spcPts val="0"/>
                </a:spcAft>
                <a:buClrTx/>
                <a:buSzTx/>
                <a:buFontTx/>
                <a:buNone/>
                <a:defRPr/>
              </a:pPr>
              <a:r>
                <a:rPr kumimoji="0" lang="zh-CN" altLang="en-US" sz="2000" i="0" u="none" strike="noStrike" kern="0" normalizeH="0" baseline="0" noProof="0" dirty="0">
                  <a:ln w="0"/>
                  <a:solidFill>
                    <a:schemeClr val="bg1"/>
                  </a:solidFill>
                  <a:effectLst>
                    <a:outerShdw blurRad="38100" dist="38100" dir="2700000" algn="tl">
                      <a:srgbClr val="000000">
                        <a:alpha val="43137"/>
                      </a:srgbClr>
                    </a:outerShdw>
                  </a:effectLst>
                  <a:uLnTx/>
                  <a:uFillTx/>
                  <a:cs typeface="+mn-ea"/>
                  <a:sym typeface="+mn-lt"/>
                </a:rPr>
                <a:t>数字图书馆</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gn="ctr"/>
            <a:r>
              <a:rPr lang="zh-CN" altLang="en-US" dirty="0"/>
              <a:t>绿色数据中心</a:t>
            </a:r>
          </a:p>
        </p:txBody>
      </p:sp>
      <p:pic>
        <p:nvPicPr>
          <p:cNvPr id="22" name="1"/>
          <p:cNvPicPr>
            <a:picLocks noChangeAspect="1" noChangeArrowheads="1"/>
          </p:cNvPicPr>
          <p:nvPr/>
        </p:nvPicPr>
        <p:blipFill>
          <a:blip r:embed="rId3"/>
          <a:srcRect/>
          <a:stretch>
            <a:fillRect/>
          </a:stretch>
        </p:blipFill>
        <p:spPr bwMode="auto">
          <a:xfrm>
            <a:off x="1036061" y="2329032"/>
            <a:ext cx="2545800" cy="1647768"/>
          </a:xfrm>
          <a:prstGeom prst="rect">
            <a:avLst/>
          </a:prstGeom>
          <a:noFill/>
        </p:spPr>
      </p:pic>
      <p:pic>
        <p:nvPicPr>
          <p:cNvPr id="23" name="2"/>
          <p:cNvPicPr>
            <a:picLocks noChangeAspect="1" noChangeArrowheads="1"/>
          </p:cNvPicPr>
          <p:nvPr/>
        </p:nvPicPr>
        <p:blipFill>
          <a:blip r:embed="rId4"/>
          <a:srcRect/>
          <a:stretch>
            <a:fillRect/>
          </a:stretch>
        </p:blipFill>
        <p:spPr bwMode="auto">
          <a:xfrm>
            <a:off x="3581861" y="3968081"/>
            <a:ext cx="2545800" cy="1655655"/>
          </a:xfrm>
          <a:prstGeom prst="rect">
            <a:avLst/>
          </a:prstGeom>
          <a:noFill/>
        </p:spPr>
      </p:pic>
      <p:pic>
        <p:nvPicPr>
          <p:cNvPr id="24" name="3"/>
          <p:cNvPicPr>
            <a:picLocks noChangeAspect="1" noChangeArrowheads="1"/>
          </p:cNvPicPr>
          <p:nvPr/>
        </p:nvPicPr>
        <p:blipFill>
          <a:blip r:embed="rId5"/>
          <a:srcRect/>
          <a:stretch>
            <a:fillRect/>
          </a:stretch>
        </p:blipFill>
        <p:spPr bwMode="auto">
          <a:xfrm>
            <a:off x="6110481" y="2347713"/>
            <a:ext cx="2545800" cy="1639329"/>
          </a:xfrm>
          <a:prstGeom prst="rect">
            <a:avLst/>
          </a:prstGeom>
          <a:noFill/>
        </p:spPr>
      </p:pic>
      <p:pic>
        <p:nvPicPr>
          <p:cNvPr id="25" name="4"/>
          <p:cNvPicPr>
            <a:picLocks noChangeAspect="1" noChangeArrowheads="1"/>
          </p:cNvPicPr>
          <p:nvPr/>
        </p:nvPicPr>
        <p:blipFill>
          <a:blip r:embed="rId6"/>
          <a:srcRect/>
          <a:stretch>
            <a:fillRect/>
          </a:stretch>
        </p:blipFill>
        <p:spPr bwMode="auto">
          <a:xfrm>
            <a:off x="8638012" y="3963605"/>
            <a:ext cx="2517926" cy="1651412"/>
          </a:xfrm>
          <a:prstGeom prst="rect">
            <a:avLst/>
          </a:prstGeom>
          <a:noFill/>
        </p:spPr>
      </p:pic>
      <p:sp>
        <p:nvSpPr>
          <p:cNvPr id="9" name="5"/>
          <p:cNvSpPr/>
          <p:nvPr/>
        </p:nvSpPr>
        <p:spPr>
          <a:xfrm>
            <a:off x="1036061" y="3973985"/>
            <a:ext cx="2545800" cy="1626087"/>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4" name="5"/>
          <p:cNvSpPr txBox="1"/>
          <p:nvPr/>
        </p:nvSpPr>
        <p:spPr>
          <a:xfrm>
            <a:off x="1169737" y="4265546"/>
            <a:ext cx="2278447" cy="1067065"/>
          </a:xfrm>
          <a:prstGeom prst="rect">
            <a:avLst/>
          </a:prstGeom>
          <a:noFill/>
        </p:spPr>
        <p:txBody>
          <a:bodyPr wrap="square" rtlCol="0">
            <a:spAutoFit/>
          </a:bodyPr>
          <a:lstStyle/>
          <a:p>
            <a:pPr lvl="0" algn="ctr" defTabSz="914400">
              <a:lnSpc>
                <a:spcPct val="130000"/>
              </a:lnSpc>
              <a:defRPr/>
            </a:pPr>
            <a:r>
              <a:rPr lang="zh-CN" altLang="en-US" sz="1400" kern="0" dirty="0">
                <a:solidFill>
                  <a:schemeClr val="bg1"/>
                </a:solidFill>
                <a:cs typeface="+mn-ea"/>
                <a:sym typeface="+mn-lt"/>
              </a:rPr>
              <a:t>可以提供不同规格的</a:t>
            </a:r>
          </a:p>
          <a:p>
            <a:pPr lvl="0" algn="ctr" defTabSz="914400">
              <a:lnSpc>
                <a:spcPct val="130000"/>
              </a:lnSpc>
              <a:defRPr/>
            </a:pPr>
            <a:r>
              <a:rPr lang="zh-CN" altLang="en-US" sz="1400" kern="0" dirty="0">
                <a:solidFill>
                  <a:schemeClr val="bg1"/>
                </a:solidFill>
                <a:cs typeface="+mn-ea"/>
                <a:sym typeface="+mn-lt"/>
              </a:rPr>
              <a:t>数据中心的全套解决</a:t>
            </a:r>
          </a:p>
          <a:p>
            <a:pPr lvl="0" algn="ctr" defTabSz="914400">
              <a:lnSpc>
                <a:spcPct val="130000"/>
              </a:lnSpc>
              <a:defRPr/>
            </a:pPr>
            <a:r>
              <a:rPr lang="zh-CN" altLang="en-US" sz="1400" kern="0" dirty="0">
                <a:solidFill>
                  <a:schemeClr val="bg1"/>
                </a:solidFill>
                <a:cs typeface="+mn-ea"/>
                <a:sym typeface="+mn-lt"/>
              </a:rPr>
              <a:t>方案。</a:t>
            </a:r>
            <a:endParaRPr kumimoji="0" lang="zh-CN" altLang="en-US" sz="1400" b="0" i="0" u="none" strike="noStrike" kern="0" cap="none" spc="0" normalizeH="0" baseline="0" noProof="0" dirty="0">
              <a:ln>
                <a:noFill/>
              </a:ln>
              <a:solidFill>
                <a:schemeClr val="bg1"/>
              </a:solidFill>
              <a:effectLst/>
              <a:uLnTx/>
              <a:uFillTx/>
              <a:cs typeface="+mn-ea"/>
              <a:sym typeface="+mn-lt"/>
            </a:endParaRPr>
          </a:p>
        </p:txBody>
      </p:sp>
      <p:sp>
        <p:nvSpPr>
          <p:cNvPr id="26" name="6"/>
          <p:cNvSpPr/>
          <p:nvPr/>
        </p:nvSpPr>
        <p:spPr>
          <a:xfrm>
            <a:off x="3590580" y="2347713"/>
            <a:ext cx="2526128" cy="1626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7" name="6"/>
          <p:cNvSpPr txBox="1"/>
          <p:nvPr/>
        </p:nvSpPr>
        <p:spPr>
          <a:xfrm>
            <a:off x="3702509" y="2647993"/>
            <a:ext cx="2278447" cy="106706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cs typeface="+mn-ea"/>
                <a:sym typeface="+mn-lt"/>
              </a:rPr>
              <a:t>可视化统计机房能耗、环境、温度</a:t>
            </a:r>
            <a:r>
              <a:rPr lang="zh-CN" altLang="en-US" sz="1400" kern="0" dirty="0">
                <a:solidFill>
                  <a:schemeClr val="bg1"/>
                </a:solidFill>
                <a:cs typeface="+mn-ea"/>
                <a:sym typeface="+mn-lt"/>
              </a:rPr>
              <a:t>、湿度及其他运行表征</a:t>
            </a:r>
            <a:endParaRPr kumimoji="0" lang="en-US" altLang="zh-CN" sz="1400" b="0" i="0" u="none" strike="noStrike" kern="0" cap="none" spc="0" normalizeH="0" baseline="0" noProof="0" dirty="0">
              <a:ln>
                <a:noFill/>
              </a:ln>
              <a:solidFill>
                <a:schemeClr val="bg1"/>
              </a:solidFill>
              <a:effectLst/>
              <a:uLnTx/>
              <a:uFillTx/>
              <a:cs typeface="+mn-ea"/>
              <a:sym typeface="+mn-lt"/>
            </a:endParaRPr>
          </a:p>
        </p:txBody>
      </p:sp>
      <p:sp>
        <p:nvSpPr>
          <p:cNvPr id="28" name="7"/>
          <p:cNvSpPr/>
          <p:nvPr/>
        </p:nvSpPr>
        <p:spPr>
          <a:xfrm>
            <a:off x="6127660" y="3975188"/>
            <a:ext cx="2508949" cy="1626087"/>
          </a:xfrm>
          <a:prstGeom prst="rect">
            <a:avLst/>
          </a:prstGeom>
          <a:solidFill>
            <a:srgbClr val="27CED7"/>
          </a:solidFill>
          <a:ln>
            <a:solidFill>
              <a:srgbClr val="27CE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1" name="7"/>
          <p:cNvSpPr txBox="1"/>
          <p:nvPr/>
        </p:nvSpPr>
        <p:spPr>
          <a:xfrm>
            <a:off x="6242910" y="4279081"/>
            <a:ext cx="2278447" cy="1039993"/>
          </a:xfrm>
          <a:prstGeom prst="rect">
            <a:avLst/>
          </a:prstGeom>
          <a:noFill/>
        </p:spPr>
        <p:txBody>
          <a:bodyPr wrap="square" rtlCol="0">
            <a:spAutoFit/>
          </a:bodyPr>
          <a:lstStyle/>
          <a:p>
            <a:pPr lvl="0" algn="ctr" defTabSz="914400">
              <a:lnSpc>
                <a:spcPct val="130000"/>
              </a:lnSpc>
              <a:defRPr/>
            </a:pPr>
            <a:r>
              <a:rPr lang="zh-CN" altLang="en-US" sz="1400" kern="0" dirty="0">
                <a:solidFill>
                  <a:schemeClr val="bg1"/>
                </a:solidFill>
                <a:cs typeface="+mn-ea"/>
                <a:sym typeface="+mn-lt"/>
              </a:rPr>
              <a:t>通过持续的监测和分析使绿色数据中心使用的电力按需支出</a:t>
            </a:r>
            <a:endParaRPr kumimoji="0" lang="zh-CN" altLang="en-US" sz="1400" b="0" i="0" u="none" strike="noStrike" kern="0" cap="none" spc="0" normalizeH="0" baseline="0" noProof="0" dirty="0">
              <a:ln>
                <a:noFill/>
              </a:ln>
              <a:solidFill>
                <a:schemeClr val="bg1"/>
              </a:solidFill>
              <a:effectLst/>
              <a:uLnTx/>
              <a:uFillTx/>
              <a:cs typeface="+mn-ea"/>
              <a:sym typeface="+mn-lt"/>
            </a:endParaRPr>
          </a:p>
        </p:txBody>
      </p:sp>
      <p:sp>
        <p:nvSpPr>
          <p:cNvPr id="30" name="8"/>
          <p:cNvSpPr/>
          <p:nvPr/>
        </p:nvSpPr>
        <p:spPr>
          <a:xfrm>
            <a:off x="8654205" y="2350116"/>
            <a:ext cx="2482219" cy="1615565"/>
          </a:xfrm>
          <a:prstGeom prst="rect">
            <a:avLst/>
          </a:prstGeom>
          <a:solidFill>
            <a:srgbClr val="2683C6"/>
          </a:solidFill>
          <a:ln>
            <a:solidFill>
              <a:srgbClr val="2683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9" name="8"/>
          <p:cNvSpPr txBox="1"/>
          <p:nvPr/>
        </p:nvSpPr>
        <p:spPr>
          <a:xfrm>
            <a:off x="8766886" y="2501292"/>
            <a:ext cx="2278447" cy="1360465"/>
          </a:xfrm>
          <a:prstGeom prst="rect">
            <a:avLst/>
          </a:prstGeom>
          <a:noFill/>
        </p:spPr>
        <p:txBody>
          <a:bodyPr wrap="square" rtlCol="0">
            <a:spAutoFit/>
          </a:bodyPr>
          <a:lstStyle/>
          <a:p>
            <a:pPr lvl="0" algn="ctr" defTabSz="914400">
              <a:lnSpc>
                <a:spcPct val="130000"/>
              </a:lnSpc>
              <a:defRPr/>
            </a:pPr>
            <a:r>
              <a:rPr lang="zh-CN" altLang="en-US" sz="1400" kern="0" dirty="0">
                <a:solidFill>
                  <a:schemeClr val="bg1"/>
                </a:solidFill>
                <a:cs typeface="+mn-ea"/>
                <a:sym typeface="+mn-lt"/>
              </a:rPr>
              <a:t>利用虚拟化技术，通过软件管理系统把多个软件放在同一个服务器上。最大限度节约成本</a:t>
            </a:r>
            <a:endParaRPr kumimoji="0" lang="zh-CN" altLang="en-US" sz="1400" b="0" i="0" u="none" strike="noStrike" kern="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2901153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
                                        <p:tgtEl>
                                          <p:spTgt spid="22"/>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200"/>
                                        <p:tgtEl>
                                          <p:spTgt spid="23"/>
                                        </p:tgtEl>
                                      </p:cBhvr>
                                    </p:animEffect>
                                  </p:childTnLst>
                                </p:cTn>
                              </p:par>
                            </p:childTnLst>
                          </p:cTn>
                        </p:par>
                        <p:par>
                          <p:cTn id="12" fill="hold">
                            <p:stCondLst>
                              <p:cond delay="4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200"/>
                                        <p:tgtEl>
                                          <p:spTgt spid="24"/>
                                        </p:tgtEl>
                                      </p:cBhvr>
                                    </p:animEffect>
                                  </p:childTnLst>
                                </p:cTn>
                              </p:par>
                            </p:childTnLst>
                          </p:cTn>
                        </p:par>
                        <p:par>
                          <p:cTn id="16" fill="hold">
                            <p:stCondLst>
                              <p:cond delay="600"/>
                            </p:stCondLst>
                            <p:childTnLst>
                              <p:par>
                                <p:cTn id="17" presetID="10"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200"/>
                                        <p:tgtEl>
                                          <p:spTgt spid="25"/>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200"/>
                                        <p:tgtEl>
                                          <p:spTgt spid="14"/>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2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200"/>
                                        <p:tgtEl>
                                          <p:spTgt spid="27"/>
                                        </p:tgtEl>
                                      </p:cBhvr>
                                    </p:animEffect>
                                  </p:childTnLst>
                                </p:cTn>
                              </p:par>
                            </p:childTnLst>
                          </p:cTn>
                        </p:par>
                        <p:par>
                          <p:cTn id="34" fill="hold">
                            <p:stCondLst>
                              <p:cond delay="1200"/>
                            </p:stCondLst>
                            <p:childTnLst>
                              <p:par>
                                <p:cTn id="35" presetID="10"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200"/>
                                        <p:tgtEl>
                                          <p:spTgt spid="2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200"/>
                                        <p:tgtEl>
                                          <p:spTgt spid="31"/>
                                        </p:tgtEl>
                                      </p:cBhvr>
                                    </p:animEffect>
                                  </p:childTnLst>
                                </p:cTn>
                              </p:par>
                            </p:childTnLst>
                          </p:cTn>
                        </p:par>
                        <p:par>
                          <p:cTn id="41" fill="hold">
                            <p:stCondLst>
                              <p:cond delay="1400"/>
                            </p:stCondLst>
                            <p:childTnLst>
                              <p:par>
                                <p:cTn id="42" presetID="10" presetClass="entr" presetSubtype="0"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200"/>
                                        <p:tgtEl>
                                          <p:spTgt spid="3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2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26" grpId="0" animBg="1"/>
      <p:bldP spid="27" grpId="0"/>
      <p:bldP spid="28" grpId="0" animBg="1"/>
      <p:bldP spid="31" grpId="0"/>
      <p:bldP spid="30" grpId="0" animBg="1"/>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693174" y="1170806"/>
            <a:ext cx="7620000" cy="5076825"/>
          </a:xfrm>
          <a:prstGeom prst="rect">
            <a:avLst/>
          </a:prstGeom>
          <a:ln>
            <a:noFill/>
          </a:ln>
          <a:effectLst>
            <a:softEdge rad="112500"/>
          </a:effectLst>
        </p:spPr>
      </p:pic>
      <p:sp>
        <p:nvSpPr>
          <p:cNvPr id="5" name="文本框 4"/>
          <p:cNvSpPr txBox="1"/>
          <p:nvPr/>
        </p:nvSpPr>
        <p:spPr>
          <a:xfrm>
            <a:off x="9013370" y="3043677"/>
            <a:ext cx="2714171" cy="3524042"/>
          </a:xfrm>
          <a:prstGeom prst="rect">
            <a:avLst/>
          </a:prstGeom>
          <a:noFill/>
        </p:spPr>
        <p:txBody>
          <a:bodyPr wrap="square" rtlCol="0">
            <a:spAutoFit/>
          </a:bodyPr>
          <a:lstStyle/>
          <a:p>
            <a:pPr marL="285750" indent="-285750">
              <a:lnSpc>
                <a:spcPct val="130000"/>
              </a:lnSpc>
              <a:spcBef>
                <a:spcPts val="600"/>
              </a:spcBef>
              <a:buFont typeface="Arial" panose="020B0604020202020204" pitchFamily="34" charset="0"/>
              <a:buChar char="•"/>
            </a:pPr>
            <a:r>
              <a:rPr lang="zh-CN" altLang="en-US"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速度快：同时点播高清教学视频不卡</a:t>
            </a:r>
            <a:endParaRPr lang="en-US" altLang="zh-CN"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endParaRPr>
          </a:p>
          <a:p>
            <a:pPr marL="285750" indent="-285750">
              <a:lnSpc>
                <a:spcPct val="130000"/>
              </a:lnSpc>
              <a:spcBef>
                <a:spcPts val="600"/>
              </a:spcBef>
              <a:buFont typeface="Arial" panose="020B0604020202020204" pitchFamily="34" charset="0"/>
              <a:buChar char="•"/>
            </a:pPr>
            <a:r>
              <a:rPr lang="zh-CN" altLang="en-US"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覆盖好：学校覆盖无死角，教学区、办公区、宿舍区都有高品质信号</a:t>
            </a:r>
            <a:endParaRPr lang="en-US" altLang="zh-CN"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endParaRPr>
          </a:p>
          <a:p>
            <a:pPr marL="285750" indent="-285750">
              <a:lnSpc>
                <a:spcPct val="130000"/>
              </a:lnSpc>
              <a:spcBef>
                <a:spcPts val="600"/>
              </a:spcBef>
              <a:buFont typeface="Arial" panose="020B0604020202020204" pitchFamily="34" charset="0"/>
              <a:buChar char="•"/>
            </a:pPr>
            <a:r>
              <a:rPr lang="zh-CN" altLang="en-US"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部署易：尽量少的走线，尽量不破坏现有装修</a:t>
            </a:r>
            <a:endParaRPr lang="en-US" altLang="zh-CN"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endParaRPr>
          </a:p>
          <a:p>
            <a:pPr marL="285750" indent="-285750">
              <a:lnSpc>
                <a:spcPct val="130000"/>
              </a:lnSpc>
              <a:spcBef>
                <a:spcPts val="600"/>
              </a:spcBef>
              <a:buFont typeface="Arial" panose="020B0604020202020204" pitchFamily="34" charset="0"/>
              <a:buChar char="•"/>
            </a:pPr>
            <a:r>
              <a:rPr lang="zh-CN" altLang="en-US"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sym typeface="+mn-lt"/>
              </a:rPr>
              <a:t>管理佳：可实时查看、维护无线网络，保证业务稳定运行</a:t>
            </a:r>
          </a:p>
        </p:txBody>
      </p:sp>
      <p:sp>
        <p:nvSpPr>
          <p:cNvPr id="6" name="文本占位符 1"/>
          <p:cNvSpPr txBox="1">
            <a:spLocks/>
          </p:cNvSpPr>
          <p:nvPr/>
        </p:nvSpPr>
        <p:spPr>
          <a:xfrm>
            <a:off x="186620" y="365125"/>
            <a:ext cx="2622550" cy="4206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solidFill>
              </a:rPr>
              <a:t>校园</a:t>
            </a:r>
            <a:r>
              <a:rPr lang="en-US" altLang="zh-CN" dirty="0" err="1">
                <a:solidFill>
                  <a:schemeClr val="bg1"/>
                </a:solidFill>
              </a:rPr>
              <a:t>Wi-fi</a:t>
            </a:r>
            <a:r>
              <a:rPr lang="zh-CN" altLang="en-US" dirty="0">
                <a:solidFill>
                  <a:schemeClr val="bg1"/>
                </a:solidFill>
              </a:rPr>
              <a:t>覆盖</a:t>
            </a:r>
          </a:p>
        </p:txBody>
      </p:sp>
    </p:spTree>
    <p:extLst>
      <p:ext uri="{BB962C8B-B14F-4D97-AF65-F5344CB8AC3E}">
        <p14:creationId xmlns:p14="http://schemas.microsoft.com/office/powerpoint/2010/main" val="195035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left)">
                                      <p:cBhvr>
                                        <p:cTn id="11" dur="500"/>
                                        <p:tgtEl>
                                          <p:spTgt spid="5">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left)">
                                      <p:cBhvr>
                                        <p:cTn id="15" dur="500"/>
                                        <p:tgtEl>
                                          <p:spTgt spid="5">
                                            <p:txEl>
                                              <p:pRg st="1" end="1"/>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wipe(left)">
                                      <p:cBhvr>
                                        <p:cTn id="19" dur="500"/>
                                        <p:tgtEl>
                                          <p:spTgt spid="5">
                                            <p:txEl>
                                              <p:pRg st="2" end="2"/>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wipe(left)">
                                      <p:cBhvr>
                                        <p:cTn id="2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gn="ctr"/>
            <a:r>
              <a:rPr lang="zh-CN" altLang="en-US" dirty="0"/>
              <a:t>桌面云</a:t>
            </a:r>
          </a:p>
        </p:txBody>
      </p:sp>
      <p:sp>
        <p:nvSpPr>
          <p:cNvPr id="3" name="矩形 2"/>
          <p:cNvSpPr/>
          <p:nvPr/>
        </p:nvSpPr>
        <p:spPr>
          <a:xfrm>
            <a:off x="1892300" y="1137335"/>
            <a:ext cx="8407400" cy="369332"/>
          </a:xfrm>
          <a:prstGeom prst="rect">
            <a:avLst/>
          </a:prstGeom>
        </p:spPr>
        <p:txBody>
          <a:bodyPr wrap="square">
            <a:spAutoFit/>
          </a:bodyPr>
          <a:lstStyle/>
          <a:p>
            <a:pPr algn="ctr"/>
            <a:r>
              <a:rPr lang="zh-CN" altLang="en-US" dirty="0"/>
              <a:t>替代传统</a:t>
            </a:r>
            <a:r>
              <a:rPr lang="en-US" altLang="zh-CN" dirty="0"/>
              <a:t>PC</a:t>
            </a:r>
            <a:r>
              <a:rPr lang="zh-CN" altLang="en-US" dirty="0"/>
              <a:t>独立运作方式：统一管控、统一部署</a:t>
            </a:r>
            <a:r>
              <a:rPr lang="en-US" altLang="zh-CN" dirty="0"/>
              <a:t>/</a:t>
            </a:r>
            <a:r>
              <a:rPr lang="zh-CN" altLang="en-US" dirty="0"/>
              <a:t>安装、降低成本、简化运维</a:t>
            </a:r>
          </a:p>
        </p:txBody>
      </p:sp>
      <p:sp>
        <p:nvSpPr>
          <p:cNvPr id="5" name="圆角矩形 4"/>
          <p:cNvSpPr/>
          <p:nvPr/>
        </p:nvSpPr>
        <p:spPr>
          <a:xfrm>
            <a:off x="584200" y="2311400"/>
            <a:ext cx="1371600" cy="660400"/>
          </a:xfrm>
          <a:prstGeom prst="roundRect">
            <a:avLst/>
          </a:prstGeom>
          <a:solidFill>
            <a:srgbClr val="25D6E0"/>
          </a:solidFill>
          <a:ln>
            <a:solidFill>
              <a:srgbClr val="25D6E0"/>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r>
              <a:rPr lang="zh-CN" altLang="en-US" sz="1600" b="1" dirty="0">
                <a:latin typeface="+mn-ea"/>
              </a:rPr>
              <a:t>终端设备</a:t>
            </a:r>
          </a:p>
        </p:txBody>
      </p:sp>
      <p:sp>
        <p:nvSpPr>
          <p:cNvPr id="6" name="圆角矩形 5"/>
          <p:cNvSpPr/>
          <p:nvPr/>
        </p:nvSpPr>
        <p:spPr>
          <a:xfrm>
            <a:off x="2997200" y="2311400"/>
            <a:ext cx="1371600" cy="660400"/>
          </a:xfrm>
          <a:prstGeom prst="roundRect">
            <a:avLst/>
          </a:prstGeom>
          <a:solidFill>
            <a:srgbClr val="1EC2CE"/>
          </a:solidFill>
          <a:ln>
            <a:solidFill>
              <a:srgbClr val="1EC2CE"/>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r>
              <a:rPr lang="zh-CN" altLang="en-US" sz="1600" b="1" dirty="0">
                <a:latin typeface="+mn-ea"/>
              </a:rPr>
              <a:t>网络协议</a:t>
            </a:r>
          </a:p>
        </p:txBody>
      </p:sp>
      <p:sp>
        <p:nvSpPr>
          <p:cNvPr id="7" name="圆角矩形 6"/>
          <p:cNvSpPr/>
          <p:nvPr/>
        </p:nvSpPr>
        <p:spPr>
          <a:xfrm>
            <a:off x="5410200" y="2311400"/>
            <a:ext cx="1371600" cy="660400"/>
          </a:xfrm>
          <a:prstGeom prst="roundRect">
            <a:avLst/>
          </a:prstGeom>
          <a:solidFill>
            <a:srgbClr val="11ACBA"/>
          </a:solidFill>
          <a:ln>
            <a:solidFill>
              <a:srgbClr val="11ACBA"/>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r>
              <a:rPr lang="zh-CN" altLang="en-US" sz="1600" b="1" dirty="0">
                <a:latin typeface="+mn-ea"/>
              </a:rPr>
              <a:t>硬件设备</a:t>
            </a:r>
          </a:p>
        </p:txBody>
      </p:sp>
      <p:sp>
        <p:nvSpPr>
          <p:cNvPr id="8" name="圆角矩形 7"/>
          <p:cNvSpPr/>
          <p:nvPr/>
        </p:nvSpPr>
        <p:spPr>
          <a:xfrm>
            <a:off x="7823200" y="2311400"/>
            <a:ext cx="1371600" cy="660400"/>
          </a:xfrm>
          <a:prstGeom prst="roundRect">
            <a:avLst/>
          </a:prstGeom>
          <a:solidFill>
            <a:srgbClr val="2397A6"/>
          </a:solidFill>
          <a:ln>
            <a:solidFill>
              <a:srgbClr val="2397A6"/>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r>
              <a:rPr lang="zh-CN" altLang="en-US" sz="1600" b="1" dirty="0">
                <a:latin typeface="+mn-ea"/>
              </a:rPr>
              <a:t>桌面云平台</a:t>
            </a:r>
          </a:p>
        </p:txBody>
      </p:sp>
      <p:sp>
        <p:nvSpPr>
          <p:cNvPr id="9" name="圆角矩形 8"/>
          <p:cNvSpPr/>
          <p:nvPr/>
        </p:nvSpPr>
        <p:spPr>
          <a:xfrm>
            <a:off x="10236200" y="2311400"/>
            <a:ext cx="1371600" cy="660400"/>
          </a:xfrm>
          <a:prstGeom prst="roundRect">
            <a:avLst/>
          </a:prstGeom>
          <a:solidFill>
            <a:srgbClr val="328391"/>
          </a:solidFill>
          <a:ln>
            <a:solidFill>
              <a:srgbClr val="328391"/>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r>
              <a:rPr lang="zh-CN" altLang="en-US" sz="1600" b="1" dirty="0">
                <a:latin typeface="+mn-ea"/>
              </a:rPr>
              <a:t>终端管控</a:t>
            </a:r>
          </a:p>
        </p:txBody>
      </p:sp>
      <p:cxnSp>
        <p:nvCxnSpPr>
          <p:cNvPr id="11" name="直接连接符 10"/>
          <p:cNvCxnSpPr/>
          <p:nvPr/>
        </p:nvCxnSpPr>
        <p:spPr>
          <a:xfrm>
            <a:off x="2451100" y="2311400"/>
            <a:ext cx="0" cy="250190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2" name="直接连接符 11"/>
          <p:cNvCxnSpPr/>
          <p:nvPr/>
        </p:nvCxnSpPr>
        <p:spPr>
          <a:xfrm>
            <a:off x="4889500" y="2311400"/>
            <a:ext cx="0" cy="250190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3" name="直接连接符 12"/>
          <p:cNvCxnSpPr/>
          <p:nvPr/>
        </p:nvCxnSpPr>
        <p:spPr>
          <a:xfrm>
            <a:off x="7289800" y="2311400"/>
            <a:ext cx="0" cy="250190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4" name="直接连接符 13"/>
          <p:cNvCxnSpPr/>
          <p:nvPr/>
        </p:nvCxnSpPr>
        <p:spPr>
          <a:xfrm>
            <a:off x="9728200" y="2311400"/>
            <a:ext cx="0" cy="250190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6" name="云形 15"/>
          <p:cNvSpPr/>
          <p:nvPr/>
        </p:nvSpPr>
        <p:spPr>
          <a:xfrm>
            <a:off x="2997200" y="3400166"/>
            <a:ext cx="1371600" cy="889000"/>
          </a:xfrm>
          <a:prstGeom prst="cloud">
            <a:avLst/>
          </a:prstGeom>
          <a:solidFill>
            <a:srgbClr val="1EC2CE"/>
          </a:solidFill>
          <a:ln>
            <a:solidFill>
              <a:srgbClr val="1EC2CE"/>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7" name="矩形 16"/>
          <p:cNvSpPr/>
          <p:nvPr/>
        </p:nvSpPr>
        <p:spPr>
          <a:xfrm>
            <a:off x="2654300" y="4491791"/>
            <a:ext cx="2057400" cy="307777"/>
          </a:xfrm>
          <a:prstGeom prst="rect">
            <a:avLst/>
          </a:prstGeom>
        </p:spPr>
        <p:txBody>
          <a:bodyPr wrap="square">
            <a:spAutoFit/>
          </a:bodyPr>
          <a:lstStyle/>
          <a:p>
            <a:pPr algn="ctr"/>
            <a:r>
              <a:rPr lang="zh-CN" altLang="en-US" sz="1400" dirty="0"/>
              <a:t>烽火自主协议</a:t>
            </a:r>
            <a:r>
              <a:rPr lang="en-US" altLang="zh-CN" sz="1400" dirty="0"/>
              <a:t>FDP</a:t>
            </a:r>
            <a:endParaRPr lang="zh-CN" altLang="en-US" sz="1400" dirty="0"/>
          </a:p>
        </p:txBody>
      </p:sp>
      <p:cxnSp>
        <p:nvCxnSpPr>
          <p:cNvPr id="19" name="直接箭头连接符 18"/>
          <p:cNvCxnSpPr/>
          <p:nvPr/>
        </p:nvCxnSpPr>
        <p:spPr>
          <a:xfrm>
            <a:off x="3314700" y="3733800"/>
            <a:ext cx="749300" cy="0"/>
          </a:xfrm>
          <a:prstGeom prst="straightConnector1">
            <a:avLst/>
          </a:prstGeom>
          <a:ln w="9525" cap="flat" cmpd="sng" algn="ctr">
            <a:solidFill>
              <a:schemeClr val="accent4"/>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0" name="直接箭头连接符 19"/>
          <p:cNvCxnSpPr/>
          <p:nvPr/>
        </p:nvCxnSpPr>
        <p:spPr>
          <a:xfrm flipH="1">
            <a:off x="3302000" y="3924300"/>
            <a:ext cx="762000" cy="0"/>
          </a:xfrm>
          <a:prstGeom prst="straightConnector1">
            <a:avLst/>
          </a:prstGeom>
          <a:ln w="9525" cap="flat" cmpd="sng" algn="ctr">
            <a:solidFill>
              <a:schemeClr val="accent4"/>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8" name="矩形 27"/>
          <p:cNvSpPr/>
          <p:nvPr/>
        </p:nvSpPr>
        <p:spPr>
          <a:xfrm>
            <a:off x="238125" y="4491791"/>
            <a:ext cx="2057400" cy="307777"/>
          </a:xfrm>
          <a:prstGeom prst="rect">
            <a:avLst/>
          </a:prstGeom>
        </p:spPr>
        <p:txBody>
          <a:bodyPr wrap="square">
            <a:spAutoFit/>
          </a:bodyPr>
          <a:lstStyle/>
          <a:p>
            <a:pPr algn="ctr"/>
            <a:r>
              <a:rPr lang="zh-CN" altLang="en-US" sz="1400" dirty="0"/>
              <a:t>云终端客户端软件</a:t>
            </a:r>
          </a:p>
        </p:txBody>
      </p:sp>
      <p:grpSp>
        <p:nvGrpSpPr>
          <p:cNvPr id="127" name="组合 126"/>
          <p:cNvGrpSpPr/>
          <p:nvPr/>
        </p:nvGrpSpPr>
        <p:grpSpPr>
          <a:xfrm>
            <a:off x="1354206" y="3775350"/>
            <a:ext cx="692287" cy="382491"/>
            <a:chOff x="2791948" y="5783580"/>
            <a:chExt cx="1794809" cy="991638"/>
          </a:xfrm>
        </p:grpSpPr>
        <p:sp>
          <p:nvSpPr>
            <p:cNvPr id="30" name="圆角矩形 29"/>
            <p:cNvSpPr/>
            <p:nvPr/>
          </p:nvSpPr>
          <p:spPr>
            <a:xfrm rot="16200000">
              <a:off x="3193534" y="5381994"/>
              <a:ext cx="991638" cy="1794809"/>
            </a:xfrm>
            <a:prstGeom prst="roundRect">
              <a:avLst/>
            </a:prstGeom>
            <a:solidFill>
              <a:srgbClr val="25D6E0"/>
            </a:solidFill>
            <a:ln>
              <a:solidFill>
                <a:srgbClr val="25D6E0"/>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31" name="矩形 30"/>
            <p:cNvSpPr/>
            <p:nvPr/>
          </p:nvSpPr>
          <p:spPr>
            <a:xfrm rot="16200000">
              <a:off x="3248443" y="5486036"/>
              <a:ext cx="852808" cy="1592579"/>
            </a:xfrm>
            <a:prstGeom prst="rect">
              <a:avLst/>
            </a:prstGeom>
            <a:solidFill>
              <a:schemeClr val="accent6"/>
            </a:solidFill>
            <a:ln>
              <a:solidFill>
                <a:srgbClr val="62A39F"/>
              </a:solidFill>
            </a:ln>
          </p:spPr>
          <p:style>
            <a:lnRef idx="0">
              <a:scrgbClr r="0" g="0" b="0"/>
            </a:lnRef>
            <a:fillRef idx="0">
              <a:scrgbClr r="0" g="0" b="0"/>
            </a:fillRef>
            <a:effectRef idx="0">
              <a:scrgbClr r="0" g="0" b="0"/>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34" name="椭圆 33"/>
            <p:cNvSpPr/>
            <p:nvPr/>
          </p:nvSpPr>
          <p:spPr>
            <a:xfrm rot="16200000">
              <a:off x="4500188" y="6280654"/>
              <a:ext cx="80090" cy="77811"/>
            </a:xfrm>
            <a:prstGeom prst="ellipse">
              <a:avLst/>
            </a:prstGeom>
            <a:solidFill>
              <a:schemeClr val="accent6"/>
            </a:solidFill>
            <a:ln>
              <a:solidFill>
                <a:srgbClr val="62A39F"/>
              </a:solidFill>
            </a:ln>
          </p:spPr>
          <p:style>
            <a:lnRef idx="0">
              <a:scrgbClr r="0" g="0" b="0"/>
            </a:lnRef>
            <a:fillRef idx="0">
              <a:scrgbClr r="0" g="0" b="0"/>
            </a:fillRef>
            <a:effectRef idx="0">
              <a:scrgbClr r="0" g="0" b="0"/>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grpSp>
      <p:sp>
        <p:nvSpPr>
          <p:cNvPr id="39" name="矩形 38"/>
          <p:cNvSpPr/>
          <p:nvPr/>
        </p:nvSpPr>
        <p:spPr>
          <a:xfrm>
            <a:off x="4975737" y="4384069"/>
            <a:ext cx="2240526" cy="523220"/>
          </a:xfrm>
          <a:prstGeom prst="rect">
            <a:avLst/>
          </a:prstGeom>
        </p:spPr>
        <p:txBody>
          <a:bodyPr wrap="square">
            <a:spAutoFit/>
          </a:bodyPr>
          <a:lstStyle/>
          <a:p>
            <a:pPr algn="ctr"/>
            <a:r>
              <a:rPr lang="zh-CN" altLang="en-US" sz="1400" dirty="0"/>
              <a:t>全套烽火服务器</a:t>
            </a:r>
            <a:r>
              <a:rPr lang="en-US" altLang="zh-CN" sz="1400" dirty="0"/>
              <a:t>&amp;</a:t>
            </a:r>
            <a:r>
              <a:rPr lang="zh-CN" altLang="en-US" sz="1400" dirty="0"/>
              <a:t>网络设备</a:t>
            </a:r>
            <a:r>
              <a:rPr lang="en-US" altLang="zh-CN" sz="1400" dirty="0"/>
              <a:t>&amp;</a:t>
            </a:r>
            <a:r>
              <a:rPr lang="zh-CN" altLang="en-US" sz="1400" dirty="0"/>
              <a:t>存储设备分布式云储</a:t>
            </a:r>
          </a:p>
        </p:txBody>
      </p:sp>
      <p:grpSp>
        <p:nvGrpSpPr>
          <p:cNvPr id="106" name="组合 105"/>
          <p:cNvGrpSpPr/>
          <p:nvPr/>
        </p:nvGrpSpPr>
        <p:grpSpPr>
          <a:xfrm>
            <a:off x="12800222" y="3651712"/>
            <a:ext cx="465011" cy="347531"/>
            <a:chOff x="5036820" y="5383515"/>
            <a:chExt cx="1062446" cy="729628"/>
          </a:xfrm>
        </p:grpSpPr>
        <p:sp>
          <p:nvSpPr>
            <p:cNvPr id="78" name="矩形 77"/>
            <p:cNvSpPr/>
            <p:nvPr/>
          </p:nvSpPr>
          <p:spPr>
            <a:xfrm>
              <a:off x="5036820" y="5383517"/>
              <a:ext cx="358140" cy="182406"/>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79" name="矩形 78"/>
            <p:cNvSpPr/>
            <p:nvPr/>
          </p:nvSpPr>
          <p:spPr>
            <a:xfrm>
              <a:off x="5380254" y="5383515"/>
              <a:ext cx="192034" cy="182407"/>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80" name="矩形 79"/>
            <p:cNvSpPr/>
            <p:nvPr/>
          </p:nvSpPr>
          <p:spPr>
            <a:xfrm>
              <a:off x="5208270" y="5565921"/>
              <a:ext cx="358140" cy="182406"/>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81" name="矩形 80"/>
            <p:cNvSpPr/>
            <p:nvPr/>
          </p:nvSpPr>
          <p:spPr>
            <a:xfrm>
              <a:off x="5036820" y="5565922"/>
              <a:ext cx="192034" cy="182407"/>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94" name="矩形 93"/>
            <p:cNvSpPr/>
            <p:nvPr/>
          </p:nvSpPr>
          <p:spPr>
            <a:xfrm>
              <a:off x="5038500" y="5748331"/>
              <a:ext cx="358140" cy="182406"/>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95" name="矩形 94"/>
            <p:cNvSpPr/>
            <p:nvPr/>
          </p:nvSpPr>
          <p:spPr>
            <a:xfrm>
              <a:off x="5381934" y="5748329"/>
              <a:ext cx="192034" cy="182407"/>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96" name="矩形 95"/>
            <p:cNvSpPr/>
            <p:nvPr/>
          </p:nvSpPr>
          <p:spPr>
            <a:xfrm>
              <a:off x="5209950" y="5930735"/>
              <a:ext cx="358140" cy="182406"/>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97" name="矩形 96"/>
            <p:cNvSpPr/>
            <p:nvPr/>
          </p:nvSpPr>
          <p:spPr>
            <a:xfrm>
              <a:off x="5038500" y="5930736"/>
              <a:ext cx="192034" cy="182407"/>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98" name="矩形 97"/>
            <p:cNvSpPr/>
            <p:nvPr/>
          </p:nvSpPr>
          <p:spPr>
            <a:xfrm>
              <a:off x="5562118" y="5383517"/>
              <a:ext cx="358140" cy="182406"/>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99" name="矩形 98"/>
            <p:cNvSpPr/>
            <p:nvPr/>
          </p:nvSpPr>
          <p:spPr>
            <a:xfrm>
              <a:off x="5905552" y="5383515"/>
              <a:ext cx="192034" cy="182407"/>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00" name="矩形 99"/>
            <p:cNvSpPr/>
            <p:nvPr/>
          </p:nvSpPr>
          <p:spPr>
            <a:xfrm>
              <a:off x="5733568" y="5565921"/>
              <a:ext cx="358140" cy="182406"/>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01" name="矩形 100"/>
            <p:cNvSpPr/>
            <p:nvPr/>
          </p:nvSpPr>
          <p:spPr>
            <a:xfrm>
              <a:off x="5562118" y="5565922"/>
              <a:ext cx="192034" cy="182407"/>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02" name="矩形 101"/>
            <p:cNvSpPr/>
            <p:nvPr/>
          </p:nvSpPr>
          <p:spPr>
            <a:xfrm>
              <a:off x="5563798" y="5748331"/>
              <a:ext cx="358140" cy="182406"/>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03" name="矩形 102"/>
            <p:cNvSpPr/>
            <p:nvPr/>
          </p:nvSpPr>
          <p:spPr>
            <a:xfrm>
              <a:off x="5907232" y="5748329"/>
              <a:ext cx="192034" cy="182407"/>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04" name="矩形 103"/>
            <p:cNvSpPr/>
            <p:nvPr/>
          </p:nvSpPr>
          <p:spPr>
            <a:xfrm>
              <a:off x="5735248" y="5930735"/>
              <a:ext cx="358140" cy="182406"/>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05" name="矩形 104"/>
            <p:cNvSpPr/>
            <p:nvPr/>
          </p:nvSpPr>
          <p:spPr>
            <a:xfrm>
              <a:off x="5563798" y="5930736"/>
              <a:ext cx="192034" cy="182407"/>
            </a:xfrm>
            <a:prstGeom prst="rect">
              <a:avLst/>
            </a:prstGeom>
            <a:solidFill>
              <a:srgbClr val="11ACBA"/>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5459095" y="3803510"/>
            <a:ext cx="1261111" cy="497017"/>
            <a:chOff x="5459095" y="3803510"/>
            <a:chExt cx="1261111" cy="497017"/>
          </a:xfrm>
        </p:grpSpPr>
        <p:sp>
          <p:nvSpPr>
            <p:cNvPr id="109" name="圆角矩形 108"/>
            <p:cNvSpPr/>
            <p:nvPr/>
          </p:nvSpPr>
          <p:spPr>
            <a:xfrm>
              <a:off x="5459095" y="3803510"/>
              <a:ext cx="1261111" cy="497017"/>
            </a:xfrm>
            <a:prstGeom prst="roundRect">
              <a:avLst/>
            </a:prstGeom>
            <a:noFill/>
            <a:ln w="9525" cap="flat" cmpd="sng" algn="ctr">
              <a:solidFill>
                <a:srgbClr val="11ACBA"/>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5586178" y="3892748"/>
              <a:ext cx="258194" cy="312597"/>
              <a:chOff x="5397501" y="3101832"/>
              <a:chExt cx="558799" cy="676540"/>
            </a:xfrm>
            <a:solidFill>
              <a:srgbClr val="11ACBA"/>
            </a:solidFill>
          </p:grpSpPr>
          <p:sp>
            <p:nvSpPr>
              <p:cNvPr id="40" name="圆柱形 39"/>
              <p:cNvSpPr/>
              <p:nvPr/>
            </p:nvSpPr>
            <p:spPr>
              <a:xfrm>
                <a:off x="5397501" y="3575249"/>
                <a:ext cx="558799" cy="203123"/>
              </a:xfrm>
              <a:prstGeom prst="can">
                <a:avLst/>
              </a:prstGeom>
              <a:grpFill/>
              <a:ln>
                <a:solidFill>
                  <a:srgbClr val="11ACBA"/>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42" name="圆柱形 41"/>
              <p:cNvSpPr/>
              <p:nvPr/>
            </p:nvSpPr>
            <p:spPr>
              <a:xfrm>
                <a:off x="5397501" y="3419216"/>
                <a:ext cx="558799" cy="203123"/>
              </a:xfrm>
              <a:prstGeom prst="can">
                <a:avLst/>
              </a:prstGeom>
              <a:grpFill/>
              <a:ln>
                <a:solidFill>
                  <a:srgbClr val="11ACBA"/>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43" name="圆柱形 42"/>
              <p:cNvSpPr/>
              <p:nvPr/>
            </p:nvSpPr>
            <p:spPr>
              <a:xfrm>
                <a:off x="5397501" y="3257865"/>
                <a:ext cx="558799" cy="203123"/>
              </a:xfrm>
              <a:prstGeom prst="can">
                <a:avLst/>
              </a:prstGeom>
              <a:grpFill/>
              <a:ln>
                <a:solidFill>
                  <a:srgbClr val="11ACBA"/>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44" name="圆柱形 43"/>
              <p:cNvSpPr/>
              <p:nvPr/>
            </p:nvSpPr>
            <p:spPr>
              <a:xfrm>
                <a:off x="5397501" y="3101832"/>
                <a:ext cx="558799" cy="203123"/>
              </a:xfrm>
              <a:prstGeom prst="can">
                <a:avLst/>
              </a:prstGeom>
              <a:grpFill/>
              <a:ln>
                <a:solidFill>
                  <a:srgbClr val="11ACBA"/>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grpSp>
        <p:sp>
          <p:nvSpPr>
            <p:cNvPr id="53" name="圆柱形 52"/>
            <p:cNvSpPr/>
            <p:nvPr/>
          </p:nvSpPr>
          <p:spPr>
            <a:xfrm>
              <a:off x="5919292" y="4037818"/>
              <a:ext cx="312552" cy="143460"/>
            </a:xfrm>
            <a:prstGeom prst="can">
              <a:avLst/>
            </a:prstGeom>
            <a:solidFill>
              <a:srgbClr val="11ACBA"/>
            </a:solidFill>
            <a:ln>
              <a:solidFill>
                <a:srgbClr val="11ACBA"/>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grpSp>
          <p:nvGrpSpPr>
            <p:cNvPr id="56" name="组合 55"/>
            <p:cNvGrpSpPr/>
            <p:nvPr/>
          </p:nvGrpSpPr>
          <p:grpSpPr>
            <a:xfrm>
              <a:off x="6306215" y="3965275"/>
              <a:ext cx="310287" cy="217028"/>
              <a:chOff x="6461126" y="3798519"/>
              <a:chExt cx="361949" cy="232635"/>
            </a:xfrm>
            <a:solidFill>
              <a:srgbClr val="11ACBA"/>
            </a:solidFill>
          </p:grpSpPr>
          <p:sp>
            <p:nvSpPr>
              <p:cNvPr id="54" name="圆柱形 53"/>
              <p:cNvSpPr/>
              <p:nvPr/>
            </p:nvSpPr>
            <p:spPr>
              <a:xfrm>
                <a:off x="6461126" y="3899586"/>
                <a:ext cx="361949" cy="131568"/>
              </a:xfrm>
              <a:prstGeom prst="can">
                <a:avLst/>
              </a:prstGeom>
              <a:grpFill/>
              <a:ln>
                <a:solidFill>
                  <a:srgbClr val="11ACBA"/>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55" name="圆柱形 54"/>
              <p:cNvSpPr/>
              <p:nvPr/>
            </p:nvSpPr>
            <p:spPr>
              <a:xfrm>
                <a:off x="6461126" y="3798519"/>
                <a:ext cx="361949" cy="131568"/>
              </a:xfrm>
              <a:prstGeom prst="can">
                <a:avLst/>
              </a:prstGeom>
              <a:grpFill/>
              <a:ln>
                <a:solidFill>
                  <a:srgbClr val="11ACBA"/>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grpSp>
      </p:grpSp>
      <p:grpSp>
        <p:nvGrpSpPr>
          <p:cNvPr id="112" name="组合 111"/>
          <p:cNvGrpSpPr/>
          <p:nvPr/>
        </p:nvGrpSpPr>
        <p:grpSpPr>
          <a:xfrm>
            <a:off x="5459095" y="3219173"/>
            <a:ext cx="1261111" cy="494037"/>
            <a:chOff x="5459095" y="3219173"/>
            <a:chExt cx="1261111" cy="494037"/>
          </a:xfrm>
        </p:grpSpPr>
        <p:sp>
          <p:nvSpPr>
            <p:cNvPr id="110" name="圆角矩形 109"/>
            <p:cNvSpPr/>
            <p:nvPr/>
          </p:nvSpPr>
          <p:spPr>
            <a:xfrm>
              <a:off x="5459095" y="3219173"/>
              <a:ext cx="1261111" cy="494037"/>
            </a:xfrm>
            <a:prstGeom prst="roundRect">
              <a:avLst/>
            </a:prstGeom>
            <a:noFill/>
            <a:ln w="9525" cap="flat" cmpd="sng" algn="ctr">
              <a:solidFill>
                <a:srgbClr val="11ACBA"/>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grpSp>
          <p:nvGrpSpPr>
            <p:cNvPr id="75" name="组合 74"/>
            <p:cNvGrpSpPr/>
            <p:nvPr/>
          </p:nvGrpSpPr>
          <p:grpSpPr>
            <a:xfrm>
              <a:off x="5551578" y="3318908"/>
              <a:ext cx="725875" cy="278652"/>
              <a:chOff x="5422901" y="3072867"/>
              <a:chExt cx="1275079" cy="489483"/>
            </a:xfrm>
          </p:grpSpPr>
          <p:sp>
            <p:nvSpPr>
              <p:cNvPr id="57" name="矩形 56"/>
              <p:cNvSpPr/>
              <p:nvPr/>
            </p:nvSpPr>
            <p:spPr>
              <a:xfrm>
                <a:off x="5422901" y="3072867"/>
                <a:ext cx="1275079" cy="489483"/>
              </a:xfrm>
              <a:prstGeom prst="rect">
                <a:avLst/>
              </a:prstGeom>
              <a:solidFill>
                <a:srgbClr val="11ACBA"/>
              </a:solidFill>
              <a:ln>
                <a:solidFill>
                  <a:srgbClr val="11ACBA"/>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59" name="剪去同侧角的矩形 58"/>
              <p:cNvSpPr/>
              <p:nvPr/>
            </p:nvSpPr>
            <p:spPr>
              <a:xfrm rot="10800000">
                <a:off x="5523228" y="3183960"/>
                <a:ext cx="108587" cy="103452"/>
              </a:xfrm>
              <a:prstGeom prst="snip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60" name="剪去同侧角的矩形 59"/>
              <p:cNvSpPr/>
              <p:nvPr/>
            </p:nvSpPr>
            <p:spPr>
              <a:xfrm rot="10800000">
                <a:off x="5705352" y="3183960"/>
                <a:ext cx="108587" cy="103452"/>
              </a:xfrm>
              <a:prstGeom prst="snip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61" name="剪去同侧角的矩形 60"/>
              <p:cNvSpPr/>
              <p:nvPr/>
            </p:nvSpPr>
            <p:spPr>
              <a:xfrm rot="10800000">
                <a:off x="5907221" y="3183960"/>
                <a:ext cx="108587" cy="103452"/>
              </a:xfrm>
              <a:prstGeom prst="snip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62" name="剪去同侧角的矩形 61"/>
              <p:cNvSpPr/>
              <p:nvPr/>
            </p:nvSpPr>
            <p:spPr>
              <a:xfrm rot="10800000">
                <a:off x="6089345" y="3183960"/>
                <a:ext cx="108587" cy="103452"/>
              </a:xfrm>
              <a:prstGeom prst="snip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63" name="剪去同侧角的矩形 62"/>
              <p:cNvSpPr/>
              <p:nvPr/>
            </p:nvSpPr>
            <p:spPr>
              <a:xfrm rot="10800000">
                <a:off x="5526856" y="3365342"/>
                <a:ext cx="108587" cy="103452"/>
              </a:xfrm>
              <a:prstGeom prst="snip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64" name="剪去同侧角的矩形 63"/>
              <p:cNvSpPr/>
              <p:nvPr/>
            </p:nvSpPr>
            <p:spPr>
              <a:xfrm rot="10800000">
                <a:off x="5708980" y="3365342"/>
                <a:ext cx="108587" cy="103452"/>
              </a:xfrm>
              <a:prstGeom prst="snip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65" name="剪去同侧角的矩形 64"/>
              <p:cNvSpPr/>
              <p:nvPr/>
            </p:nvSpPr>
            <p:spPr>
              <a:xfrm rot="10800000">
                <a:off x="5910849" y="3365342"/>
                <a:ext cx="108587" cy="103452"/>
              </a:xfrm>
              <a:prstGeom prst="snip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66" name="剪去同侧角的矩形 65"/>
              <p:cNvSpPr/>
              <p:nvPr/>
            </p:nvSpPr>
            <p:spPr>
              <a:xfrm rot="10800000">
                <a:off x="6092973" y="3365342"/>
                <a:ext cx="108587" cy="103452"/>
              </a:xfrm>
              <a:prstGeom prst="snip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67" name="图文框 66"/>
              <p:cNvSpPr/>
              <p:nvPr/>
            </p:nvSpPr>
            <p:spPr>
              <a:xfrm>
                <a:off x="6297675" y="3166279"/>
                <a:ext cx="309953" cy="309953"/>
              </a:xfrm>
              <a:prstGeom prst="fram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6355001" y="3232448"/>
                <a:ext cx="194224" cy="184453"/>
                <a:chOff x="7713980" y="3755765"/>
                <a:chExt cx="779778" cy="740549"/>
              </a:xfrm>
            </p:grpSpPr>
            <p:sp>
              <p:nvSpPr>
                <p:cNvPr id="70" name="右箭头 69"/>
                <p:cNvSpPr/>
                <p:nvPr/>
              </p:nvSpPr>
              <p:spPr>
                <a:xfrm>
                  <a:off x="7713980" y="3966998"/>
                  <a:ext cx="355599" cy="32216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71" name="右箭头 70"/>
                <p:cNvSpPr/>
                <p:nvPr/>
              </p:nvSpPr>
              <p:spPr>
                <a:xfrm rot="10800000">
                  <a:off x="8138159" y="3952336"/>
                  <a:ext cx="355599" cy="32216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72" name="右箭头 71"/>
                <p:cNvSpPr/>
                <p:nvPr/>
              </p:nvSpPr>
              <p:spPr>
                <a:xfrm rot="5400000">
                  <a:off x="7926070" y="3772481"/>
                  <a:ext cx="355599" cy="32216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73" name="右箭头 72"/>
                <p:cNvSpPr/>
                <p:nvPr/>
              </p:nvSpPr>
              <p:spPr>
                <a:xfrm rot="16200000">
                  <a:off x="7929945" y="4157431"/>
                  <a:ext cx="355599" cy="32216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grpSp>
        </p:grpSp>
        <p:pic>
          <p:nvPicPr>
            <p:cNvPr id="108" name="图片 10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6086" y="3347876"/>
              <a:ext cx="311247" cy="235431"/>
            </a:xfrm>
            <a:prstGeom prst="rect">
              <a:avLst/>
            </a:prstGeom>
            <a:effectLst>
              <a:outerShdw blurRad="50800" dist="38100" dir="2700000" algn="tl" rotWithShape="0">
                <a:prstClr val="black">
                  <a:alpha val="40000"/>
                </a:prstClr>
              </a:outerShdw>
            </a:effectLst>
          </p:spPr>
        </p:pic>
      </p:grpSp>
      <p:sp>
        <p:nvSpPr>
          <p:cNvPr id="113" name="矩形 112"/>
          <p:cNvSpPr/>
          <p:nvPr/>
        </p:nvSpPr>
        <p:spPr>
          <a:xfrm>
            <a:off x="7605968" y="4384069"/>
            <a:ext cx="1806063" cy="523220"/>
          </a:xfrm>
          <a:prstGeom prst="rect">
            <a:avLst/>
          </a:prstGeom>
        </p:spPr>
        <p:txBody>
          <a:bodyPr wrap="square">
            <a:spAutoFit/>
          </a:bodyPr>
          <a:lstStyle/>
          <a:p>
            <a:pPr algn="ctr"/>
            <a:r>
              <a:rPr lang="zh-CN" altLang="en-US" sz="1400" dirty="0"/>
              <a:t>烽火桌面云平台、应用交付、数据协同</a:t>
            </a:r>
          </a:p>
        </p:txBody>
      </p:sp>
      <p:sp>
        <p:nvSpPr>
          <p:cNvPr id="114" name="矩形 113"/>
          <p:cNvSpPr/>
          <p:nvPr/>
        </p:nvSpPr>
        <p:spPr>
          <a:xfrm>
            <a:off x="10018968" y="4389158"/>
            <a:ext cx="1806063" cy="523220"/>
          </a:xfrm>
          <a:prstGeom prst="rect">
            <a:avLst/>
          </a:prstGeom>
        </p:spPr>
        <p:txBody>
          <a:bodyPr wrap="square">
            <a:spAutoFit/>
          </a:bodyPr>
          <a:lstStyle/>
          <a:p>
            <a:pPr algn="ctr"/>
            <a:r>
              <a:rPr lang="zh-CN" altLang="en-US" sz="1400" dirty="0"/>
              <a:t>资源管理系统，智动课堂系统</a:t>
            </a:r>
          </a:p>
        </p:txBody>
      </p:sp>
      <p:grpSp>
        <p:nvGrpSpPr>
          <p:cNvPr id="118" name="组合 117"/>
          <p:cNvGrpSpPr/>
          <p:nvPr/>
        </p:nvGrpSpPr>
        <p:grpSpPr>
          <a:xfrm>
            <a:off x="10248435" y="3209693"/>
            <a:ext cx="1284106" cy="1017887"/>
            <a:chOff x="641351" y="3274202"/>
            <a:chExt cx="1060449" cy="840598"/>
          </a:xfrm>
          <a:solidFill>
            <a:srgbClr val="328391"/>
          </a:solidFill>
        </p:grpSpPr>
        <p:sp>
          <p:nvSpPr>
            <p:cNvPr id="119" name="梯形 118"/>
            <p:cNvSpPr/>
            <p:nvPr/>
          </p:nvSpPr>
          <p:spPr>
            <a:xfrm>
              <a:off x="930275" y="3844666"/>
              <a:ext cx="482600" cy="270134"/>
            </a:xfrm>
            <a:prstGeom prst="trapezoid">
              <a:avLst/>
            </a:prstGeom>
            <a:grpFill/>
            <a:ln>
              <a:solidFill>
                <a:srgbClr val="328391"/>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solidFill>
                  <a:srgbClr val="328391"/>
                </a:solidFill>
                <a:latin typeface="微软雅黑" panose="020B0503020204020204" pitchFamily="34" charset="-122"/>
                <a:ea typeface="微软雅黑" panose="020B0503020204020204" pitchFamily="34" charset="-122"/>
              </a:endParaRPr>
            </a:p>
          </p:txBody>
        </p:sp>
        <p:sp>
          <p:nvSpPr>
            <p:cNvPr id="120" name="图文框 119"/>
            <p:cNvSpPr/>
            <p:nvPr/>
          </p:nvSpPr>
          <p:spPr>
            <a:xfrm>
              <a:off x="641351" y="3274202"/>
              <a:ext cx="1060449" cy="606166"/>
            </a:xfrm>
            <a:prstGeom prst="frame">
              <a:avLst/>
            </a:prstGeom>
            <a:grpFill/>
            <a:ln>
              <a:solidFill>
                <a:srgbClr val="328391"/>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r>
                <a:rPr lang="zh-CN" altLang="en-US" sz="1400" dirty="0">
                  <a:solidFill>
                    <a:srgbClr val="328391"/>
                  </a:solidFill>
                  <a:latin typeface="微软雅黑" panose="020B0503020204020204" pitchFamily="34" charset="-122"/>
                  <a:ea typeface="微软雅黑" panose="020B0503020204020204" pitchFamily="34" charset="-122"/>
                </a:rPr>
                <a:t>管理 </a:t>
              </a:r>
              <a:r>
                <a:rPr lang="en-US" altLang="zh-CN" sz="1400" dirty="0">
                  <a:solidFill>
                    <a:srgbClr val="328391"/>
                  </a:solidFill>
                  <a:latin typeface="微软雅黑" panose="020B0503020204020204" pitchFamily="34" charset="-122"/>
                  <a:ea typeface="微软雅黑" panose="020B0503020204020204" pitchFamily="34" charset="-122"/>
                </a:rPr>
                <a:t>OS</a:t>
              </a:r>
              <a:endParaRPr lang="zh-CN" altLang="en-US" sz="1400" dirty="0">
                <a:solidFill>
                  <a:srgbClr val="328391"/>
                </a:solidFill>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a:off x="11308133" y="3597972"/>
            <a:ext cx="324035" cy="638175"/>
            <a:chOff x="14070008" y="1676400"/>
            <a:chExt cx="1663700" cy="3276600"/>
          </a:xfrm>
          <a:solidFill>
            <a:srgbClr val="328391"/>
          </a:solidFill>
        </p:grpSpPr>
        <p:sp>
          <p:nvSpPr>
            <p:cNvPr id="122" name="圆角矩形 121"/>
            <p:cNvSpPr/>
            <p:nvPr/>
          </p:nvSpPr>
          <p:spPr>
            <a:xfrm>
              <a:off x="14070008" y="1676400"/>
              <a:ext cx="1663700" cy="3276600"/>
            </a:xfrm>
            <a:prstGeom prst="roundRect">
              <a:avLst/>
            </a:prstGeom>
            <a:grpFill/>
            <a:ln>
              <a:solidFill>
                <a:srgbClr val="328391"/>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23" name="矩形 122"/>
            <p:cNvSpPr/>
            <p:nvPr/>
          </p:nvSpPr>
          <p:spPr>
            <a:xfrm>
              <a:off x="14184308" y="2026844"/>
              <a:ext cx="1430782" cy="2583256"/>
            </a:xfrm>
            <a:prstGeom prst="rect">
              <a:avLst/>
            </a:prstGeom>
            <a:solidFill>
              <a:schemeClr val="accent6">
                <a:lumMod val="20000"/>
                <a:lumOff val="80000"/>
              </a:schemeClr>
            </a:solidFill>
            <a:ln>
              <a:solidFill>
                <a:srgbClr val="328391"/>
              </a:solidFill>
            </a:ln>
          </p:spPr>
          <p:style>
            <a:lnRef idx="0">
              <a:scrgbClr r="0" g="0" b="0"/>
            </a:lnRef>
            <a:fillRef idx="0">
              <a:scrgbClr r="0" g="0" b="0"/>
            </a:fillRef>
            <a:effectRef idx="0">
              <a:scrgbClr r="0" g="0" b="0"/>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24" name="圆角矩形 123"/>
            <p:cNvSpPr/>
            <p:nvPr/>
          </p:nvSpPr>
          <p:spPr>
            <a:xfrm>
              <a:off x="14696499" y="1805903"/>
              <a:ext cx="406400" cy="45719"/>
            </a:xfrm>
            <a:prstGeom prst="roundRect">
              <a:avLst/>
            </a:prstGeom>
            <a:solidFill>
              <a:schemeClr val="accent6">
                <a:lumMod val="20000"/>
                <a:lumOff val="80000"/>
              </a:schemeClr>
            </a:solidFill>
            <a:ln>
              <a:solidFill>
                <a:schemeClr val="accent6">
                  <a:lumMod val="20000"/>
                  <a:lumOff val="8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25" name="椭圆 124"/>
            <p:cNvSpPr/>
            <p:nvPr/>
          </p:nvSpPr>
          <p:spPr>
            <a:xfrm>
              <a:off x="14551016" y="1805904"/>
              <a:ext cx="45719" cy="51844"/>
            </a:xfrm>
            <a:prstGeom prst="ellipse">
              <a:avLst/>
            </a:prstGeom>
            <a:solidFill>
              <a:schemeClr val="accent6">
                <a:lumMod val="20000"/>
                <a:lumOff val="80000"/>
              </a:schemeClr>
            </a:solidFill>
            <a:ln>
              <a:solidFill>
                <a:schemeClr val="accent6">
                  <a:lumMod val="20000"/>
                  <a:lumOff val="8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26" name="椭圆 125"/>
            <p:cNvSpPr/>
            <p:nvPr/>
          </p:nvSpPr>
          <p:spPr>
            <a:xfrm>
              <a:off x="14766335" y="4659887"/>
              <a:ext cx="266727" cy="259136"/>
            </a:xfrm>
            <a:prstGeom prst="ellipse">
              <a:avLst/>
            </a:prstGeom>
            <a:solidFill>
              <a:schemeClr val="accent6">
                <a:lumMod val="20000"/>
                <a:lumOff val="80000"/>
              </a:schemeClr>
            </a:solidFill>
            <a:ln>
              <a:solidFill>
                <a:srgbClr val="328391"/>
              </a:solidFill>
            </a:ln>
          </p:spPr>
          <p:style>
            <a:lnRef idx="0">
              <a:scrgbClr r="0" g="0" b="0"/>
            </a:lnRef>
            <a:fillRef idx="0">
              <a:scrgbClr r="0" g="0" b="0"/>
            </a:fillRef>
            <a:effectRef idx="0">
              <a:scrgbClr r="0" g="0" b="0"/>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08664" y="3232537"/>
            <a:ext cx="1181842" cy="936824"/>
            <a:chOff x="641351" y="3274202"/>
            <a:chExt cx="1060449" cy="840598"/>
          </a:xfrm>
        </p:grpSpPr>
        <p:sp>
          <p:nvSpPr>
            <p:cNvPr id="25" name="梯形 24"/>
            <p:cNvSpPr/>
            <p:nvPr/>
          </p:nvSpPr>
          <p:spPr>
            <a:xfrm>
              <a:off x="930275" y="3844666"/>
              <a:ext cx="482600" cy="270134"/>
            </a:xfrm>
            <a:prstGeom prst="trapezoid">
              <a:avLst/>
            </a:prstGeom>
            <a:solidFill>
              <a:srgbClr val="25D6E0"/>
            </a:solidFill>
            <a:ln>
              <a:solidFill>
                <a:srgbClr val="25D6E0"/>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endParaRPr lang="zh-CN" altLang="en-US" sz="1200" dirty="0">
                <a:solidFill>
                  <a:srgbClr val="25D6E0"/>
                </a:solidFill>
                <a:latin typeface="微软雅黑" panose="020B0503020204020204" pitchFamily="34" charset="-122"/>
                <a:ea typeface="微软雅黑" panose="020B0503020204020204" pitchFamily="34" charset="-122"/>
              </a:endParaRPr>
            </a:p>
          </p:txBody>
        </p:sp>
        <p:sp>
          <p:nvSpPr>
            <p:cNvPr id="24" name="图文框 23"/>
            <p:cNvSpPr/>
            <p:nvPr/>
          </p:nvSpPr>
          <p:spPr>
            <a:xfrm>
              <a:off x="641351" y="3274202"/>
              <a:ext cx="1060449" cy="606166"/>
            </a:xfrm>
            <a:prstGeom prst="frame">
              <a:avLst/>
            </a:prstGeom>
            <a:solidFill>
              <a:srgbClr val="25D6E0"/>
            </a:solidFill>
            <a:ln>
              <a:solidFill>
                <a:srgbClr val="25D6E0"/>
              </a:solid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r>
                <a:rPr lang="zh-CN" altLang="en-US" sz="1200" dirty="0">
                  <a:solidFill>
                    <a:srgbClr val="25D6E0"/>
                  </a:solidFill>
                  <a:latin typeface="微软雅黑" panose="020B0503020204020204" pitchFamily="34" charset="-122"/>
                  <a:ea typeface="微软雅黑" panose="020B0503020204020204" pitchFamily="34" charset="-122"/>
                </a:rPr>
                <a:t>学生端</a:t>
              </a:r>
            </a:p>
          </p:txBody>
        </p:sp>
      </p:grpSp>
      <p:grpSp>
        <p:nvGrpSpPr>
          <p:cNvPr id="135" name="组合 134"/>
          <p:cNvGrpSpPr/>
          <p:nvPr/>
        </p:nvGrpSpPr>
        <p:grpSpPr>
          <a:xfrm>
            <a:off x="8399741" y="3194752"/>
            <a:ext cx="731675" cy="410827"/>
            <a:chOff x="7823200" y="5440080"/>
            <a:chExt cx="1290320" cy="836498"/>
          </a:xfrm>
          <a:scene3d>
            <a:camera prst="perspectiveLeft" fov="7200000">
              <a:rot lat="0" lon="3000000" rev="0"/>
            </a:camera>
            <a:lightRig rig="threePt" dir="t"/>
          </a:scene3d>
        </p:grpSpPr>
        <p:sp>
          <p:nvSpPr>
            <p:cNvPr id="129" name="矩形 128"/>
            <p:cNvSpPr/>
            <p:nvPr/>
          </p:nvSpPr>
          <p:spPr>
            <a:xfrm>
              <a:off x="7823200" y="5442857"/>
              <a:ext cx="537029" cy="377372"/>
            </a:xfrm>
            <a:prstGeom prst="rect">
              <a:avLst/>
            </a:prstGeom>
            <a:solidFill>
              <a:srgbClr val="2397A6"/>
            </a:solidFill>
            <a:ln>
              <a:solidFill>
                <a:srgbClr val="2397A6"/>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30" name="矩形 129"/>
            <p:cNvSpPr/>
            <p:nvPr/>
          </p:nvSpPr>
          <p:spPr>
            <a:xfrm>
              <a:off x="8438465" y="5440080"/>
              <a:ext cx="675055" cy="377372"/>
            </a:xfrm>
            <a:prstGeom prst="rect">
              <a:avLst/>
            </a:prstGeom>
            <a:solidFill>
              <a:srgbClr val="2397A6"/>
            </a:solidFill>
            <a:ln>
              <a:solidFill>
                <a:srgbClr val="2397A6"/>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31" name="矩形 130"/>
            <p:cNvSpPr/>
            <p:nvPr/>
          </p:nvSpPr>
          <p:spPr>
            <a:xfrm>
              <a:off x="7823200" y="5899206"/>
              <a:ext cx="537029" cy="377372"/>
            </a:xfrm>
            <a:prstGeom prst="rect">
              <a:avLst/>
            </a:prstGeom>
            <a:solidFill>
              <a:srgbClr val="2397A6"/>
            </a:solidFill>
            <a:ln>
              <a:solidFill>
                <a:srgbClr val="2397A6"/>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sp>
          <p:nvSpPr>
            <p:cNvPr id="132" name="矩形 131"/>
            <p:cNvSpPr/>
            <p:nvPr/>
          </p:nvSpPr>
          <p:spPr>
            <a:xfrm>
              <a:off x="8438465" y="5896429"/>
              <a:ext cx="675055" cy="377372"/>
            </a:xfrm>
            <a:prstGeom prst="rect">
              <a:avLst/>
            </a:prstGeom>
            <a:solidFill>
              <a:srgbClr val="2397A6"/>
            </a:solidFill>
            <a:ln>
              <a:solidFill>
                <a:srgbClr val="2397A6"/>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微软雅黑" panose="020B0503020204020204" pitchFamily="34" charset="-122"/>
                <a:ea typeface="微软雅黑" panose="020B0503020204020204" pitchFamily="34" charset="-122"/>
              </a:endParaRPr>
            </a:p>
          </p:txBody>
        </p:sp>
      </p:grpSp>
      <p:pic>
        <p:nvPicPr>
          <p:cNvPr id="137" name="图片 1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5408" y="3194752"/>
            <a:ext cx="372242" cy="409466"/>
          </a:xfrm>
          <a:prstGeom prst="rect">
            <a:avLst/>
          </a:prstGeom>
          <a:effectLst>
            <a:outerShdw blurRad="50800" dist="38100" dir="2700000" algn="tl" rotWithShape="0">
              <a:prstClr val="black">
                <a:alpha val="40000"/>
              </a:prstClr>
            </a:outerShdw>
          </a:effectLst>
        </p:spPr>
      </p:pic>
      <p:sp>
        <p:nvSpPr>
          <p:cNvPr id="138" name="矩形 137"/>
          <p:cNvSpPr/>
          <p:nvPr/>
        </p:nvSpPr>
        <p:spPr>
          <a:xfrm>
            <a:off x="7916579" y="3725892"/>
            <a:ext cx="567792" cy="307777"/>
          </a:xfrm>
          <a:prstGeom prst="rect">
            <a:avLst/>
          </a:prstGeom>
        </p:spPr>
        <p:txBody>
          <a:bodyPr wrap="square">
            <a:spAutoFit/>
          </a:bodyPr>
          <a:lstStyle/>
          <a:p>
            <a:pPr algn="ctr"/>
            <a:r>
              <a:rPr lang="en-US" altLang="zh-CN" sz="1400" dirty="0">
                <a:solidFill>
                  <a:srgbClr val="2397A6"/>
                </a:solidFill>
                <a:effectLst>
                  <a:outerShdw blurRad="38100" dist="38100" dir="2700000" algn="tl">
                    <a:srgbClr val="000000">
                      <a:alpha val="43137"/>
                    </a:srgbClr>
                  </a:outerShdw>
                </a:effectLst>
              </a:rPr>
              <a:t>Linux</a:t>
            </a:r>
            <a:endParaRPr lang="zh-CN" altLang="en-US" sz="1400" dirty="0">
              <a:solidFill>
                <a:srgbClr val="2397A6"/>
              </a:solidFill>
              <a:effectLst>
                <a:outerShdw blurRad="38100" dist="38100" dir="2700000" algn="tl">
                  <a:srgbClr val="000000">
                    <a:alpha val="43137"/>
                  </a:srgbClr>
                </a:outerShdw>
              </a:effectLst>
            </a:endParaRPr>
          </a:p>
        </p:txBody>
      </p:sp>
      <p:sp>
        <p:nvSpPr>
          <p:cNvPr id="139" name="矩形 138"/>
          <p:cNvSpPr/>
          <p:nvPr/>
        </p:nvSpPr>
        <p:spPr>
          <a:xfrm>
            <a:off x="8448503" y="3861584"/>
            <a:ext cx="746297" cy="307777"/>
          </a:xfrm>
          <a:prstGeom prst="rect">
            <a:avLst/>
          </a:prstGeom>
        </p:spPr>
        <p:txBody>
          <a:bodyPr wrap="square">
            <a:spAutoFit/>
          </a:bodyPr>
          <a:lstStyle/>
          <a:p>
            <a:pPr algn="ctr"/>
            <a:r>
              <a:rPr lang="en-US" altLang="zh-CN" sz="1400" dirty="0">
                <a:solidFill>
                  <a:srgbClr val="2397A6"/>
                </a:solidFill>
                <a:effectLst>
                  <a:outerShdw blurRad="38100" dist="38100" dir="2700000" algn="tl">
                    <a:srgbClr val="000000">
                      <a:alpha val="43137"/>
                    </a:srgbClr>
                  </a:outerShdw>
                </a:effectLst>
              </a:rPr>
              <a:t>Oracle</a:t>
            </a:r>
            <a:endParaRPr lang="zh-CN" altLang="en-US" sz="1400" dirty="0">
              <a:solidFill>
                <a:srgbClr val="2397A6"/>
              </a:solidFill>
              <a:effectLst>
                <a:outerShdw blurRad="38100" dist="38100" dir="2700000" algn="tl">
                  <a:srgbClr val="000000">
                    <a:alpha val="43137"/>
                  </a:srgbClr>
                </a:outerShdw>
              </a:effectLst>
            </a:endParaRPr>
          </a:p>
        </p:txBody>
      </p:sp>
      <p:sp>
        <p:nvSpPr>
          <p:cNvPr id="140" name="矩形 139"/>
          <p:cNvSpPr/>
          <p:nvPr/>
        </p:nvSpPr>
        <p:spPr>
          <a:xfrm>
            <a:off x="7987816" y="4046495"/>
            <a:ext cx="746297" cy="307777"/>
          </a:xfrm>
          <a:prstGeom prst="rect">
            <a:avLst/>
          </a:prstGeom>
        </p:spPr>
        <p:txBody>
          <a:bodyPr wrap="square">
            <a:spAutoFit/>
          </a:bodyPr>
          <a:lstStyle/>
          <a:p>
            <a:pPr algn="ctr"/>
            <a:r>
              <a:rPr lang="en-US" altLang="zh-CN" sz="1400" dirty="0">
                <a:solidFill>
                  <a:srgbClr val="2397A6"/>
                </a:solidFill>
                <a:effectLst>
                  <a:outerShdw blurRad="38100" dist="38100" dir="2700000" algn="tl">
                    <a:srgbClr val="000000">
                      <a:alpha val="43137"/>
                    </a:srgbClr>
                  </a:outerShdw>
                </a:effectLst>
              </a:rPr>
              <a:t>SQL</a:t>
            </a:r>
            <a:endParaRPr lang="zh-CN" altLang="en-US" sz="1400" dirty="0">
              <a:solidFill>
                <a:srgbClr val="2397A6"/>
              </a:solidFill>
              <a:effectLst>
                <a:outerShdw blurRad="38100" dist="38100" dir="2700000" algn="tl">
                  <a:srgbClr val="000000">
                    <a:alpha val="43137"/>
                  </a:srgbClr>
                </a:outerShdw>
              </a:effectLst>
            </a:endParaRPr>
          </a:p>
        </p:txBody>
      </p:sp>
      <p:sp>
        <p:nvSpPr>
          <p:cNvPr id="141" name="左右箭头 140"/>
          <p:cNvSpPr/>
          <p:nvPr/>
        </p:nvSpPr>
        <p:spPr>
          <a:xfrm>
            <a:off x="436255" y="5199474"/>
            <a:ext cx="11448143" cy="1003589"/>
          </a:xfrm>
          <a:prstGeom prst="leftRightArrow">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130000"/>
              </a:lnSpc>
            </a:pPr>
            <a:r>
              <a:rPr lang="zh-CN" altLang="en-US" dirty="0">
                <a:latin typeface="微软雅黑" panose="020B0503020204020204" pitchFamily="34" charset="-122"/>
                <a:ea typeface="微软雅黑" panose="020B0503020204020204" pitchFamily="34" charset="-122"/>
              </a:rPr>
              <a:t>“终端</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云桌面</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管控”一体化软硬件新</a:t>
            </a:r>
            <a:r>
              <a:rPr lang="en-US" altLang="zh-CN" dirty="0">
                <a:latin typeface="微软雅黑" panose="020B0503020204020204" pitchFamily="34" charset="-122"/>
                <a:ea typeface="微软雅黑" panose="020B0503020204020204" pitchFamily="34" charset="-122"/>
              </a:rPr>
              <a:t>IT</a:t>
            </a:r>
            <a:r>
              <a:rPr lang="zh-CN" altLang="en-US" dirty="0">
                <a:latin typeface="微软雅黑" panose="020B0503020204020204" pitchFamily="34" charset="-122"/>
                <a:ea typeface="微软雅黑" panose="020B0503020204020204" pitchFamily="34" charset="-122"/>
              </a:rPr>
              <a:t>架构方案</a:t>
            </a:r>
          </a:p>
        </p:txBody>
      </p:sp>
    </p:spTree>
    <p:extLst>
      <p:ext uri="{BB962C8B-B14F-4D97-AF65-F5344CB8AC3E}">
        <p14:creationId xmlns:p14="http://schemas.microsoft.com/office/powerpoint/2010/main" val="2372124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anim calcmode="lin" valueType="num">
                                      <p:cBhvr>
                                        <p:cTn id="18" dur="750" fill="hold"/>
                                        <p:tgtEl>
                                          <p:spTgt spid="7"/>
                                        </p:tgtEl>
                                        <p:attrNameLst>
                                          <p:attrName>ppt_x</p:attrName>
                                        </p:attrNameLst>
                                      </p:cBhvr>
                                      <p:tavLst>
                                        <p:tav tm="0">
                                          <p:val>
                                            <p:strVal val="#ppt_x"/>
                                          </p:val>
                                        </p:tav>
                                        <p:tav tm="100000">
                                          <p:val>
                                            <p:strVal val="#ppt_x"/>
                                          </p:val>
                                        </p:tav>
                                      </p:tavLst>
                                    </p:anim>
                                    <p:anim calcmode="lin" valueType="num">
                                      <p:cBhvr>
                                        <p:cTn id="19" dur="75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anim calcmode="lin" valueType="num">
                                      <p:cBhvr>
                                        <p:cTn id="28" dur="750" fill="hold"/>
                                        <p:tgtEl>
                                          <p:spTgt spid="9"/>
                                        </p:tgtEl>
                                        <p:attrNameLst>
                                          <p:attrName>ppt_x</p:attrName>
                                        </p:attrNameLst>
                                      </p:cBhvr>
                                      <p:tavLst>
                                        <p:tav tm="0">
                                          <p:val>
                                            <p:strVal val="#ppt_x"/>
                                          </p:val>
                                        </p:tav>
                                        <p:tav tm="100000">
                                          <p:val>
                                            <p:strVal val="#ppt_x"/>
                                          </p:val>
                                        </p:tav>
                                      </p:tavLst>
                                    </p:anim>
                                    <p:anim calcmode="lin" valueType="num">
                                      <p:cBhvr>
                                        <p:cTn id="29" dur="750" fill="hold"/>
                                        <p:tgtEl>
                                          <p:spTgt spid="9"/>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75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750"/>
                                        <p:tgtEl>
                                          <p:spTgt spid="12"/>
                                        </p:tgtEl>
                                      </p:cBhvr>
                                    </p:animEffect>
                                  </p:childTnLst>
                                </p:cTn>
                              </p:par>
                              <p:par>
                                <p:cTn id="36" presetID="10"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750"/>
                                        <p:tgtEl>
                                          <p:spTgt spid="13"/>
                                        </p:tgtEl>
                                      </p:cBhvr>
                                    </p:animEffect>
                                  </p:childTnLst>
                                </p:cTn>
                              </p:par>
                              <p:par>
                                <p:cTn id="39" presetID="10"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750"/>
                                        <p:tgtEl>
                                          <p:spTgt spid="14"/>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750"/>
                                        <p:tgtEl>
                                          <p:spTgt spid="16"/>
                                        </p:tgtEl>
                                      </p:cBhvr>
                                    </p:animEffect>
                                    <p:anim calcmode="lin" valueType="num">
                                      <p:cBhvr>
                                        <p:cTn id="45" dur="750" fill="hold"/>
                                        <p:tgtEl>
                                          <p:spTgt spid="16"/>
                                        </p:tgtEl>
                                        <p:attrNameLst>
                                          <p:attrName>ppt_x</p:attrName>
                                        </p:attrNameLst>
                                      </p:cBhvr>
                                      <p:tavLst>
                                        <p:tav tm="0">
                                          <p:val>
                                            <p:strVal val="#ppt_x"/>
                                          </p:val>
                                        </p:tav>
                                        <p:tav tm="100000">
                                          <p:val>
                                            <p:strVal val="#ppt_x"/>
                                          </p:val>
                                        </p:tav>
                                      </p:tavLst>
                                    </p:anim>
                                    <p:anim calcmode="lin" valueType="num">
                                      <p:cBhvr>
                                        <p:cTn id="46" dur="750" fill="hold"/>
                                        <p:tgtEl>
                                          <p:spTgt spid="1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750"/>
                                        <p:tgtEl>
                                          <p:spTgt spid="17"/>
                                        </p:tgtEl>
                                      </p:cBhvr>
                                    </p:animEffect>
                                    <p:anim calcmode="lin" valueType="num">
                                      <p:cBhvr>
                                        <p:cTn id="50" dur="750" fill="hold"/>
                                        <p:tgtEl>
                                          <p:spTgt spid="17"/>
                                        </p:tgtEl>
                                        <p:attrNameLst>
                                          <p:attrName>ppt_x</p:attrName>
                                        </p:attrNameLst>
                                      </p:cBhvr>
                                      <p:tavLst>
                                        <p:tav tm="0">
                                          <p:val>
                                            <p:strVal val="#ppt_x"/>
                                          </p:val>
                                        </p:tav>
                                        <p:tav tm="100000">
                                          <p:val>
                                            <p:strVal val="#ppt_x"/>
                                          </p:val>
                                        </p:tav>
                                      </p:tavLst>
                                    </p:anim>
                                    <p:anim calcmode="lin" valueType="num">
                                      <p:cBhvr>
                                        <p:cTn id="51" dur="750" fill="hold"/>
                                        <p:tgtEl>
                                          <p:spTgt spid="1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750"/>
                                        <p:tgtEl>
                                          <p:spTgt spid="19"/>
                                        </p:tgtEl>
                                      </p:cBhvr>
                                    </p:animEffect>
                                    <p:anim calcmode="lin" valueType="num">
                                      <p:cBhvr>
                                        <p:cTn id="55" dur="750" fill="hold"/>
                                        <p:tgtEl>
                                          <p:spTgt spid="19"/>
                                        </p:tgtEl>
                                        <p:attrNameLst>
                                          <p:attrName>ppt_x</p:attrName>
                                        </p:attrNameLst>
                                      </p:cBhvr>
                                      <p:tavLst>
                                        <p:tav tm="0">
                                          <p:val>
                                            <p:strVal val="#ppt_x"/>
                                          </p:val>
                                        </p:tav>
                                        <p:tav tm="100000">
                                          <p:val>
                                            <p:strVal val="#ppt_x"/>
                                          </p:val>
                                        </p:tav>
                                      </p:tavLst>
                                    </p:anim>
                                    <p:anim calcmode="lin" valueType="num">
                                      <p:cBhvr>
                                        <p:cTn id="56" dur="75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750"/>
                                        <p:tgtEl>
                                          <p:spTgt spid="20"/>
                                        </p:tgtEl>
                                      </p:cBhvr>
                                    </p:animEffect>
                                    <p:anim calcmode="lin" valueType="num">
                                      <p:cBhvr>
                                        <p:cTn id="60" dur="750" fill="hold"/>
                                        <p:tgtEl>
                                          <p:spTgt spid="20"/>
                                        </p:tgtEl>
                                        <p:attrNameLst>
                                          <p:attrName>ppt_x</p:attrName>
                                        </p:attrNameLst>
                                      </p:cBhvr>
                                      <p:tavLst>
                                        <p:tav tm="0">
                                          <p:val>
                                            <p:strVal val="#ppt_x"/>
                                          </p:val>
                                        </p:tav>
                                        <p:tav tm="100000">
                                          <p:val>
                                            <p:strVal val="#ppt_x"/>
                                          </p:val>
                                        </p:tav>
                                      </p:tavLst>
                                    </p:anim>
                                    <p:anim calcmode="lin" valueType="num">
                                      <p:cBhvr>
                                        <p:cTn id="61" dur="750" fill="hold"/>
                                        <p:tgtEl>
                                          <p:spTgt spid="2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750"/>
                                        <p:tgtEl>
                                          <p:spTgt spid="28"/>
                                        </p:tgtEl>
                                      </p:cBhvr>
                                    </p:animEffect>
                                    <p:anim calcmode="lin" valueType="num">
                                      <p:cBhvr>
                                        <p:cTn id="65" dur="750" fill="hold"/>
                                        <p:tgtEl>
                                          <p:spTgt spid="28"/>
                                        </p:tgtEl>
                                        <p:attrNameLst>
                                          <p:attrName>ppt_x</p:attrName>
                                        </p:attrNameLst>
                                      </p:cBhvr>
                                      <p:tavLst>
                                        <p:tav tm="0">
                                          <p:val>
                                            <p:strVal val="#ppt_x"/>
                                          </p:val>
                                        </p:tav>
                                        <p:tav tm="100000">
                                          <p:val>
                                            <p:strVal val="#ppt_x"/>
                                          </p:val>
                                        </p:tav>
                                      </p:tavLst>
                                    </p:anim>
                                    <p:anim calcmode="lin" valueType="num">
                                      <p:cBhvr>
                                        <p:cTn id="66" dur="750" fill="hold"/>
                                        <p:tgtEl>
                                          <p:spTgt spid="2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27"/>
                                        </p:tgtEl>
                                        <p:attrNameLst>
                                          <p:attrName>style.visibility</p:attrName>
                                        </p:attrNameLst>
                                      </p:cBhvr>
                                      <p:to>
                                        <p:strVal val="visible"/>
                                      </p:to>
                                    </p:set>
                                    <p:animEffect transition="in" filter="fade">
                                      <p:cBhvr>
                                        <p:cTn id="69" dur="750"/>
                                        <p:tgtEl>
                                          <p:spTgt spid="127"/>
                                        </p:tgtEl>
                                      </p:cBhvr>
                                    </p:animEffect>
                                    <p:anim calcmode="lin" valueType="num">
                                      <p:cBhvr>
                                        <p:cTn id="70" dur="750" fill="hold"/>
                                        <p:tgtEl>
                                          <p:spTgt spid="127"/>
                                        </p:tgtEl>
                                        <p:attrNameLst>
                                          <p:attrName>ppt_x</p:attrName>
                                        </p:attrNameLst>
                                      </p:cBhvr>
                                      <p:tavLst>
                                        <p:tav tm="0">
                                          <p:val>
                                            <p:strVal val="#ppt_x"/>
                                          </p:val>
                                        </p:tav>
                                        <p:tav tm="100000">
                                          <p:val>
                                            <p:strVal val="#ppt_x"/>
                                          </p:val>
                                        </p:tav>
                                      </p:tavLst>
                                    </p:anim>
                                    <p:anim calcmode="lin" valueType="num">
                                      <p:cBhvr>
                                        <p:cTn id="71" dur="750" fill="hold"/>
                                        <p:tgtEl>
                                          <p:spTgt spid="12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750"/>
                                        <p:tgtEl>
                                          <p:spTgt spid="39"/>
                                        </p:tgtEl>
                                      </p:cBhvr>
                                    </p:animEffect>
                                    <p:anim calcmode="lin" valueType="num">
                                      <p:cBhvr>
                                        <p:cTn id="75" dur="750" fill="hold"/>
                                        <p:tgtEl>
                                          <p:spTgt spid="39"/>
                                        </p:tgtEl>
                                        <p:attrNameLst>
                                          <p:attrName>ppt_x</p:attrName>
                                        </p:attrNameLst>
                                      </p:cBhvr>
                                      <p:tavLst>
                                        <p:tav tm="0">
                                          <p:val>
                                            <p:strVal val="#ppt_x"/>
                                          </p:val>
                                        </p:tav>
                                        <p:tav tm="100000">
                                          <p:val>
                                            <p:strVal val="#ppt_x"/>
                                          </p:val>
                                        </p:tav>
                                      </p:tavLst>
                                    </p:anim>
                                    <p:anim calcmode="lin" valueType="num">
                                      <p:cBhvr>
                                        <p:cTn id="76" dur="750" fill="hold"/>
                                        <p:tgtEl>
                                          <p:spTgt spid="3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111"/>
                                        </p:tgtEl>
                                        <p:attrNameLst>
                                          <p:attrName>style.visibility</p:attrName>
                                        </p:attrNameLst>
                                      </p:cBhvr>
                                      <p:to>
                                        <p:strVal val="visible"/>
                                      </p:to>
                                    </p:set>
                                    <p:animEffect transition="in" filter="fade">
                                      <p:cBhvr>
                                        <p:cTn id="79" dur="750"/>
                                        <p:tgtEl>
                                          <p:spTgt spid="111"/>
                                        </p:tgtEl>
                                      </p:cBhvr>
                                    </p:animEffect>
                                    <p:anim calcmode="lin" valueType="num">
                                      <p:cBhvr>
                                        <p:cTn id="80" dur="750" fill="hold"/>
                                        <p:tgtEl>
                                          <p:spTgt spid="111"/>
                                        </p:tgtEl>
                                        <p:attrNameLst>
                                          <p:attrName>ppt_x</p:attrName>
                                        </p:attrNameLst>
                                      </p:cBhvr>
                                      <p:tavLst>
                                        <p:tav tm="0">
                                          <p:val>
                                            <p:strVal val="#ppt_x"/>
                                          </p:val>
                                        </p:tav>
                                        <p:tav tm="100000">
                                          <p:val>
                                            <p:strVal val="#ppt_x"/>
                                          </p:val>
                                        </p:tav>
                                      </p:tavLst>
                                    </p:anim>
                                    <p:anim calcmode="lin" valueType="num">
                                      <p:cBhvr>
                                        <p:cTn id="81" dur="750" fill="hold"/>
                                        <p:tgtEl>
                                          <p:spTgt spid="111"/>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112"/>
                                        </p:tgtEl>
                                        <p:attrNameLst>
                                          <p:attrName>style.visibility</p:attrName>
                                        </p:attrNameLst>
                                      </p:cBhvr>
                                      <p:to>
                                        <p:strVal val="visible"/>
                                      </p:to>
                                    </p:set>
                                    <p:animEffect transition="in" filter="fade">
                                      <p:cBhvr>
                                        <p:cTn id="84" dur="750"/>
                                        <p:tgtEl>
                                          <p:spTgt spid="112"/>
                                        </p:tgtEl>
                                      </p:cBhvr>
                                    </p:animEffect>
                                    <p:anim calcmode="lin" valueType="num">
                                      <p:cBhvr>
                                        <p:cTn id="85" dur="750" fill="hold"/>
                                        <p:tgtEl>
                                          <p:spTgt spid="112"/>
                                        </p:tgtEl>
                                        <p:attrNameLst>
                                          <p:attrName>ppt_x</p:attrName>
                                        </p:attrNameLst>
                                      </p:cBhvr>
                                      <p:tavLst>
                                        <p:tav tm="0">
                                          <p:val>
                                            <p:strVal val="#ppt_x"/>
                                          </p:val>
                                        </p:tav>
                                        <p:tav tm="100000">
                                          <p:val>
                                            <p:strVal val="#ppt_x"/>
                                          </p:val>
                                        </p:tav>
                                      </p:tavLst>
                                    </p:anim>
                                    <p:anim calcmode="lin" valueType="num">
                                      <p:cBhvr>
                                        <p:cTn id="86" dur="750" fill="hold"/>
                                        <p:tgtEl>
                                          <p:spTgt spid="11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13"/>
                                        </p:tgtEl>
                                        <p:attrNameLst>
                                          <p:attrName>style.visibility</p:attrName>
                                        </p:attrNameLst>
                                      </p:cBhvr>
                                      <p:to>
                                        <p:strVal val="visible"/>
                                      </p:to>
                                    </p:set>
                                    <p:animEffect transition="in" filter="fade">
                                      <p:cBhvr>
                                        <p:cTn id="89" dur="750"/>
                                        <p:tgtEl>
                                          <p:spTgt spid="113"/>
                                        </p:tgtEl>
                                      </p:cBhvr>
                                    </p:animEffect>
                                    <p:anim calcmode="lin" valueType="num">
                                      <p:cBhvr>
                                        <p:cTn id="90" dur="750" fill="hold"/>
                                        <p:tgtEl>
                                          <p:spTgt spid="113"/>
                                        </p:tgtEl>
                                        <p:attrNameLst>
                                          <p:attrName>ppt_x</p:attrName>
                                        </p:attrNameLst>
                                      </p:cBhvr>
                                      <p:tavLst>
                                        <p:tav tm="0">
                                          <p:val>
                                            <p:strVal val="#ppt_x"/>
                                          </p:val>
                                        </p:tav>
                                        <p:tav tm="100000">
                                          <p:val>
                                            <p:strVal val="#ppt_x"/>
                                          </p:val>
                                        </p:tav>
                                      </p:tavLst>
                                    </p:anim>
                                    <p:anim calcmode="lin" valueType="num">
                                      <p:cBhvr>
                                        <p:cTn id="91" dur="750" fill="hold"/>
                                        <p:tgtEl>
                                          <p:spTgt spid="11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14"/>
                                        </p:tgtEl>
                                        <p:attrNameLst>
                                          <p:attrName>style.visibility</p:attrName>
                                        </p:attrNameLst>
                                      </p:cBhvr>
                                      <p:to>
                                        <p:strVal val="visible"/>
                                      </p:to>
                                    </p:set>
                                    <p:animEffect transition="in" filter="fade">
                                      <p:cBhvr>
                                        <p:cTn id="94" dur="750"/>
                                        <p:tgtEl>
                                          <p:spTgt spid="114"/>
                                        </p:tgtEl>
                                      </p:cBhvr>
                                    </p:animEffect>
                                    <p:anim calcmode="lin" valueType="num">
                                      <p:cBhvr>
                                        <p:cTn id="95" dur="750" fill="hold"/>
                                        <p:tgtEl>
                                          <p:spTgt spid="114"/>
                                        </p:tgtEl>
                                        <p:attrNameLst>
                                          <p:attrName>ppt_x</p:attrName>
                                        </p:attrNameLst>
                                      </p:cBhvr>
                                      <p:tavLst>
                                        <p:tav tm="0">
                                          <p:val>
                                            <p:strVal val="#ppt_x"/>
                                          </p:val>
                                        </p:tav>
                                        <p:tav tm="100000">
                                          <p:val>
                                            <p:strVal val="#ppt_x"/>
                                          </p:val>
                                        </p:tav>
                                      </p:tavLst>
                                    </p:anim>
                                    <p:anim calcmode="lin" valueType="num">
                                      <p:cBhvr>
                                        <p:cTn id="96" dur="750" fill="hold"/>
                                        <p:tgtEl>
                                          <p:spTgt spid="114"/>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118"/>
                                        </p:tgtEl>
                                        <p:attrNameLst>
                                          <p:attrName>style.visibility</p:attrName>
                                        </p:attrNameLst>
                                      </p:cBhvr>
                                      <p:to>
                                        <p:strVal val="visible"/>
                                      </p:to>
                                    </p:set>
                                    <p:animEffect transition="in" filter="fade">
                                      <p:cBhvr>
                                        <p:cTn id="99" dur="750"/>
                                        <p:tgtEl>
                                          <p:spTgt spid="118"/>
                                        </p:tgtEl>
                                      </p:cBhvr>
                                    </p:animEffect>
                                    <p:anim calcmode="lin" valueType="num">
                                      <p:cBhvr>
                                        <p:cTn id="100" dur="750" fill="hold"/>
                                        <p:tgtEl>
                                          <p:spTgt spid="118"/>
                                        </p:tgtEl>
                                        <p:attrNameLst>
                                          <p:attrName>ppt_x</p:attrName>
                                        </p:attrNameLst>
                                      </p:cBhvr>
                                      <p:tavLst>
                                        <p:tav tm="0">
                                          <p:val>
                                            <p:strVal val="#ppt_x"/>
                                          </p:val>
                                        </p:tav>
                                        <p:tav tm="100000">
                                          <p:val>
                                            <p:strVal val="#ppt_x"/>
                                          </p:val>
                                        </p:tav>
                                      </p:tavLst>
                                    </p:anim>
                                    <p:anim calcmode="lin" valueType="num">
                                      <p:cBhvr>
                                        <p:cTn id="101" dur="750" fill="hold"/>
                                        <p:tgtEl>
                                          <p:spTgt spid="118"/>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121"/>
                                        </p:tgtEl>
                                        <p:attrNameLst>
                                          <p:attrName>style.visibility</p:attrName>
                                        </p:attrNameLst>
                                      </p:cBhvr>
                                      <p:to>
                                        <p:strVal val="visible"/>
                                      </p:to>
                                    </p:set>
                                    <p:animEffect transition="in" filter="fade">
                                      <p:cBhvr>
                                        <p:cTn id="104" dur="750"/>
                                        <p:tgtEl>
                                          <p:spTgt spid="121"/>
                                        </p:tgtEl>
                                      </p:cBhvr>
                                    </p:animEffect>
                                    <p:anim calcmode="lin" valueType="num">
                                      <p:cBhvr>
                                        <p:cTn id="105" dur="750" fill="hold"/>
                                        <p:tgtEl>
                                          <p:spTgt spid="121"/>
                                        </p:tgtEl>
                                        <p:attrNameLst>
                                          <p:attrName>ppt_x</p:attrName>
                                        </p:attrNameLst>
                                      </p:cBhvr>
                                      <p:tavLst>
                                        <p:tav tm="0">
                                          <p:val>
                                            <p:strVal val="#ppt_x"/>
                                          </p:val>
                                        </p:tav>
                                        <p:tav tm="100000">
                                          <p:val>
                                            <p:strVal val="#ppt_x"/>
                                          </p:val>
                                        </p:tav>
                                      </p:tavLst>
                                    </p:anim>
                                    <p:anim calcmode="lin" valueType="num">
                                      <p:cBhvr>
                                        <p:cTn id="106" dur="750" fill="hold"/>
                                        <p:tgtEl>
                                          <p:spTgt spid="121"/>
                                        </p:tgtEl>
                                        <p:attrNameLst>
                                          <p:attrName>ppt_y</p:attrName>
                                        </p:attrNameLst>
                                      </p:cBhvr>
                                      <p:tavLst>
                                        <p:tav tm="0">
                                          <p:val>
                                            <p:strVal val="#ppt_y+.1"/>
                                          </p:val>
                                        </p:tav>
                                        <p:tav tm="100000">
                                          <p:val>
                                            <p:strVal val="#ppt_y"/>
                                          </p:val>
                                        </p:tav>
                                      </p:tavLst>
                                    </p:anim>
                                  </p:childTnLst>
                                </p:cTn>
                              </p:par>
                              <p:par>
                                <p:cTn id="107" presetID="42" presetClass="entr" presetSubtype="0" fill="hold" nodeType="with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750"/>
                                        <p:tgtEl>
                                          <p:spTgt spid="29"/>
                                        </p:tgtEl>
                                      </p:cBhvr>
                                    </p:animEffect>
                                    <p:anim calcmode="lin" valueType="num">
                                      <p:cBhvr>
                                        <p:cTn id="110" dur="750" fill="hold"/>
                                        <p:tgtEl>
                                          <p:spTgt spid="29"/>
                                        </p:tgtEl>
                                        <p:attrNameLst>
                                          <p:attrName>ppt_x</p:attrName>
                                        </p:attrNameLst>
                                      </p:cBhvr>
                                      <p:tavLst>
                                        <p:tav tm="0">
                                          <p:val>
                                            <p:strVal val="#ppt_x"/>
                                          </p:val>
                                        </p:tav>
                                        <p:tav tm="100000">
                                          <p:val>
                                            <p:strVal val="#ppt_x"/>
                                          </p:val>
                                        </p:tav>
                                      </p:tavLst>
                                    </p:anim>
                                    <p:anim calcmode="lin" valueType="num">
                                      <p:cBhvr>
                                        <p:cTn id="111" dur="750" fill="hold"/>
                                        <p:tgtEl>
                                          <p:spTgt spid="29"/>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135"/>
                                        </p:tgtEl>
                                        <p:attrNameLst>
                                          <p:attrName>style.visibility</p:attrName>
                                        </p:attrNameLst>
                                      </p:cBhvr>
                                      <p:to>
                                        <p:strVal val="visible"/>
                                      </p:to>
                                    </p:set>
                                    <p:animEffect transition="in" filter="fade">
                                      <p:cBhvr>
                                        <p:cTn id="114" dur="750"/>
                                        <p:tgtEl>
                                          <p:spTgt spid="135"/>
                                        </p:tgtEl>
                                      </p:cBhvr>
                                    </p:animEffect>
                                    <p:anim calcmode="lin" valueType="num">
                                      <p:cBhvr>
                                        <p:cTn id="115" dur="750" fill="hold"/>
                                        <p:tgtEl>
                                          <p:spTgt spid="135"/>
                                        </p:tgtEl>
                                        <p:attrNameLst>
                                          <p:attrName>ppt_x</p:attrName>
                                        </p:attrNameLst>
                                      </p:cBhvr>
                                      <p:tavLst>
                                        <p:tav tm="0">
                                          <p:val>
                                            <p:strVal val="#ppt_x"/>
                                          </p:val>
                                        </p:tav>
                                        <p:tav tm="100000">
                                          <p:val>
                                            <p:strVal val="#ppt_x"/>
                                          </p:val>
                                        </p:tav>
                                      </p:tavLst>
                                    </p:anim>
                                    <p:anim calcmode="lin" valueType="num">
                                      <p:cBhvr>
                                        <p:cTn id="116" dur="750" fill="hold"/>
                                        <p:tgtEl>
                                          <p:spTgt spid="135"/>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137"/>
                                        </p:tgtEl>
                                        <p:attrNameLst>
                                          <p:attrName>style.visibility</p:attrName>
                                        </p:attrNameLst>
                                      </p:cBhvr>
                                      <p:to>
                                        <p:strVal val="visible"/>
                                      </p:to>
                                    </p:set>
                                    <p:animEffect transition="in" filter="fade">
                                      <p:cBhvr>
                                        <p:cTn id="119" dur="750"/>
                                        <p:tgtEl>
                                          <p:spTgt spid="137"/>
                                        </p:tgtEl>
                                      </p:cBhvr>
                                    </p:animEffect>
                                    <p:anim calcmode="lin" valueType="num">
                                      <p:cBhvr>
                                        <p:cTn id="120" dur="750" fill="hold"/>
                                        <p:tgtEl>
                                          <p:spTgt spid="137"/>
                                        </p:tgtEl>
                                        <p:attrNameLst>
                                          <p:attrName>ppt_x</p:attrName>
                                        </p:attrNameLst>
                                      </p:cBhvr>
                                      <p:tavLst>
                                        <p:tav tm="0">
                                          <p:val>
                                            <p:strVal val="#ppt_x"/>
                                          </p:val>
                                        </p:tav>
                                        <p:tav tm="100000">
                                          <p:val>
                                            <p:strVal val="#ppt_x"/>
                                          </p:val>
                                        </p:tav>
                                      </p:tavLst>
                                    </p:anim>
                                    <p:anim calcmode="lin" valueType="num">
                                      <p:cBhvr>
                                        <p:cTn id="121" dur="750" fill="hold"/>
                                        <p:tgtEl>
                                          <p:spTgt spid="137"/>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38"/>
                                        </p:tgtEl>
                                        <p:attrNameLst>
                                          <p:attrName>style.visibility</p:attrName>
                                        </p:attrNameLst>
                                      </p:cBhvr>
                                      <p:to>
                                        <p:strVal val="visible"/>
                                      </p:to>
                                    </p:set>
                                    <p:animEffect transition="in" filter="fade">
                                      <p:cBhvr>
                                        <p:cTn id="124" dur="750"/>
                                        <p:tgtEl>
                                          <p:spTgt spid="138"/>
                                        </p:tgtEl>
                                      </p:cBhvr>
                                    </p:animEffect>
                                    <p:anim calcmode="lin" valueType="num">
                                      <p:cBhvr>
                                        <p:cTn id="125" dur="750" fill="hold"/>
                                        <p:tgtEl>
                                          <p:spTgt spid="138"/>
                                        </p:tgtEl>
                                        <p:attrNameLst>
                                          <p:attrName>ppt_x</p:attrName>
                                        </p:attrNameLst>
                                      </p:cBhvr>
                                      <p:tavLst>
                                        <p:tav tm="0">
                                          <p:val>
                                            <p:strVal val="#ppt_x"/>
                                          </p:val>
                                        </p:tav>
                                        <p:tav tm="100000">
                                          <p:val>
                                            <p:strVal val="#ppt_x"/>
                                          </p:val>
                                        </p:tav>
                                      </p:tavLst>
                                    </p:anim>
                                    <p:anim calcmode="lin" valueType="num">
                                      <p:cBhvr>
                                        <p:cTn id="126" dur="750" fill="hold"/>
                                        <p:tgtEl>
                                          <p:spTgt spid="138"/>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39"/>
                                        </p:tgtEl>
                                        <p:attrNameLst>
                                          <p:attrName>style.visibility</p:attrName>
                                        </p:attrNameLst>
                                      </p:cBhvr>
                                      <p:to>
                                        <p:strVal val="visible"/>
                                      </p:to>
                                    </p:set>
                                    <p:animEffect transition="in" filter="fade">
                                      <p:cBhvr>
                                        <p:cTn id="129" dur="750"/>
                                        <p:tgtEl>
                                          <p:spTgt spid="139"/>
                                        </p:tgtEl>
                                      </p:cBhvr>
                                    </p:animEffect>
                                    <p:anim calcmode="lin" valueType="num">
                                      <p:cBhvr>
                                        <p:cTn id="130" dur="750" fill="hold"/>
                                        <p:tgtEl>
                                          <p:spTgt spid="139"/>
                                        </p:tgtEl>
                                        <p:attrNameLst>
                                          <p:attrName>ppt_x</p:attrName>
                                        </p:attrNameLst>
                                      </p:cBhvr>
                                      <p:tavLst>
                                        <p:tav tm="0">
                                          <p:val>
                                            <p:strVal val="#ppt_x"/>
                                          </p:val>
                                        </p:tav>
                                        <p:tav tm="100000">
                                          <p:val>
                                            <p:strVal val="#ppt_x"/>
                                          </p:val>
                                        </p:tav>
                                      </p:tavLst>
                                    </p:anim>
                                    <p:anim calcmode="lin" valueType="num">
                                      <p:cBhvr>
                                        <p:cTn id="131" dur="750" fill="hold"/>
                                        <p:tgtEl>
                                          <p:spTgt spid="139"/>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140"/>
                                        </p:tgtEl>
                                        <p:attrNameLst>
                                          <p:attrName>style.visibility</p:attrName>
                                        </p:attrNameLst>
                                      </p:cBhvr>
                                      <p:to>
                                        <p:strVal val="visible"/>
                                      </p:to>
                                    </p:set>
                                    <p:animEffect transition="in" filter="fade">
                                      <p:cBhvr>
                                        <p:cTn id="134" dur="750"/>
                                        <p:tgtEl>
                                          <p:spTgt spid="140"/>
                                        </p:tgtEl>
                                      </p:cBhvr>
                                    </p:animEffect>
                                    <p:anim calcmode="lin" valueType="num">
                                      <p:cBhvr>
                                        <p:cTn id="135" dur="750" fill="hold"/>
                                        <p:tgtEl>
                                          <p:spTgt spid="140"/>
                                        </p:tgtEl>
                                        <p:attrNameLst>
                                          <p:attrName>ppt_x</p:attrName>
                                        </p:attrNameLst>
                                      </p:cBhvr>
                                      <p:tavLst>
                                        <p:tav tm="0">
                                          <p:val>
                                            <p:strVal val="#ppt_x"/>
                                          </p:val>
                                        </p:tav>
                                        <p:tav tm="100000">
                                          <p:val>
                                            <p:strVal val="#ppt_x"/>
                                          </p:val>
                                        </p:tav>
                                      </p:tavLst>
                                    </p:anim>
                                    <p:anim calcmode="lin" valueType="num">
                                      <p:cBhvr>
                                        <p:cTn id="136" dur="750" fill="hold"/>
                                        <p:tgtEl>
                                          <p:spTgt spid="140"/>
                                        </p:tgtEl>
                                        <p:attrNameLst>
                                          <p:attrName>ppt_y</p:attrName>
                                        </p:attrNameLst>
                                      </p:cBhvr>
                                      <p:tavLst>
                                        <p:tav tm="0">
                                          <p:val>
                                            <p:strVal val="#ppt_y+.1"/>
                                          </p:val>
                                        </p:tav>
                                        <p:tav tm="100000">
                                          <p:val>
                                            <p:strVal val="#ppt_y"/>
                                          </p:val>
                                        </p:tav>
                                      </p:tavLst>
                                    </p:anim>
                                  </p:childTnLst>
                                </p:cTn>
                              </p:par>
                              <p:par>
                                <p:cTn id="137" presetID="16" presetClass="entr" presetSubtype="37" fill="hold" grpId="0" nodeType="withEffect">
                                  <p:stCondLst>
                                    <p:cond delay="200"/>
                                  </p:stCondLst>
                                  <p:childTnLst>
                                    <p:set>
                                      <p:cBhvr>
                                        <p:cTn id="138" dur="1" fill="hold">
                                          <p:stCondLst>
                                            <p:cond delay="0"/>
                                          </p:stCondLst>
                                        </p:cTn>
                                        <p:tgtEl>
                                          <p:spTgt spid="141"/>
                                        </p:tgtEl>
                                        <p:attrNameLst>
                                          <p:attrName>style.visibility</p:attrName>
                                        </p:attrNameLst>
                                      </p:cBhvr>
                                      <p:to>
                                        <p:strVal val="visible"/>
                                      </p:to>
                                    </p:set>
                                    <p:animEffect transition="in" filter="barn(outVertical)">
                                      <p:cBhvr>
                                        <p:cTn id="139" dur="12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6" grpId="0" animBg="1"/>
      <p:bldP spid="17" grpId="0"/>
      <p:bldP spid="28" grpId="0"/>
      <p:bldP spid="39" grpId="0"/>
      <p:bldP spid="113" grpId="0"/>
      <p:bldP spid="114" grpId="0"/>
      <p:bldP spid="138" grpId="0"/>
      <p:bldP spid="139" grpId="0"/>
      <p:bldP spid="140" grpId="0"/>
      <p:bldP spid="14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7969" y="1268963"/>
            <a:ext cx="3245959" cy="2160038"/>
          </a:xfrm>
          <a:prstGeom prst="rect">
            <a:avLst/>
          </a:prstGeom>
          <a:ln>
            <a:noFill/>
          </a:ln>
          <a:effectLst>
            <a:softEdge rad="112500"/>
          </a:effectLst>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4765" y="2424396"/>
            <a:ext cx="3614564" cy="2405328"/>
          </a:xfrm>
          <a:prstGeom prst="rect">
            <a:avLst/>
          </a:prstGeom>
          <a:ln>
            <a:noFill/>
          </a:ln>
          <a:effectLst>
            <a:softEdge rad="112500"/>
          </a:effectLst>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064" y="4122291"/>
            <a:ext cx="3795258" cy="2525572"/>
          </a:xfrm>
          <a:prstGeom prst="rect">
            <a:avLst/>
          </a:prstGeom>
          <a:ln>
            <a:noFill/>
          </a:ln>
          <a:effectLst>
            <a:softEdge rad="112500"/>
          </a:effectLst>
        </p:spPr>
      </p:pic>
      <p:sp>
        <p:nvSpPr>
          <p:cNvPr id="13" name="文本占位符 1"/>
          <p:cNvSpPr txBox="1">
            <a:spLocks/>
          </p:cNvSpPr>
          <p:nvPr/>
        </p:nvSpPr>
        <p:spPr>
          <a:xfrm>
            <a:off x="186620" y="365125"/>
            <a:ext cx="2622550" cy="4206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solidFill>
              </a:rPr>
              <a:t>班班通建设</a:t>
            </a:r>
          </a:p>
        </p:txBody>
      </p:sp>
      <p:sp>
        <p:nvSpPr>
          <p:cNvPr id="2" name="矩形 1"/>
          <p:cNvSpPr/>
          <p:nvPr/>
        </p:nvSpPr>
        <p:spPr>
          <a:xfrm>
            <a:off x="8350830" y="3627060"/>
            <a:ext cx="3251200" cy="2806922"/>
          </a:xfrm>
          <a:prstGeom prst="rect">
            <a:avLst/>
          </a:prstGeom>
          <a:noFill/>
        </p:spPr>
        <p:txBody>
          <a:bodyPr wrap="square" rtlCol="0">
            <a:spAutoFit/>
          </a:bodyPr>
          <a:lstStyle/>
          <a:p>
            <a:pPr marL="285750" indent="-285750">
              <a:lnSpc>
                <a:spcPct val="130000"/>
              </a:lnSpc>
              <a:spcBef>
                <a:spcPts val="600"/>
              </a:spcBef>
              <a:buFont typeface="Arial" panose="020B0604020202020204" pitchFamily="34" charset="0"/>
              <a:buChar char="•"/>
            </a:pPr>
            <a:r>
              <a:rPr lang="zh-CN" altLang="en-US"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rPr>
              <a:t>实现资源到班级，学校老师在课堂上可以实时访问公共服务平台，上传或者下载资料，进行多媒体教学，甚至远程教学。</a:t>
            </a:r>
            <a:endParaRPr lang="en-US" altLang="zh-CN"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endParaRPr>
          </a:p>
          <a:p>
            <a:pPr marL="285750" indent="-285750">
              <a:lnSpc>
                <a:spcPct val="130000"/>
              </a:lnSpc>
              <a:spcBef>
                <a:spcPts val="600"/>
              </a:spcBef>
              <a:buFont typeface="Arial" panose="020B0604020202020204" pitchFamily="34" charset="0"/>
              <a:buChar char="•"/>
            </a:pPr>
            <a:r>
              <a:rPr lang="zh-CN" altLang="en-US"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rPr>
              <a:t>软件：多媒体交互白板、无线互联软件。</a:t>
            </a:r>
            <a:endParaRPr lang="en-US" altLang="zh-CN"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endParaRPr>
          </a:p>
          <a:p>
            <a:pPr marL="285750" indent="-285750">
              <a:lnSpc>
                <a:spcPct val="130000"/>
              </a:lnSpc>
              <a:spcBef>
                <a:spcPts val="600"/>
              </a:spcBef>
              <a:buFont typeface="Arial" panose="020B0604020202020204" pitchFamily="34" charset="0"/>
              <a:buChar char="•"/>
            </a:pPr>
            <a:r>
              <a:rPr lang="zh-CN" altLang="en-US"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rPr>
              <a:t>硬件：交互智能平板</a:t>
            </a:r>
            <a:r>
              <a:rPr lang="en-US" altLang="zh-CN"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rPr>
              <a:t>/</a:t>
            </a:r>
            <a:r>
              <a:rPr lang="zh-CN" altLang="en-US" sz="1600" kern="0" dirty="0">
                <a:ln w="0"/>
                <a:solidFill>
                  <a:srgbClr val="2683C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ea"/>
              </a:rPr>
              <a:t>液晶屏、推拉式黑板、实物投影展台</a:t>
            </a:r>
          </a:p>
        </p:txBody>
      </p:sp>
    </p:spTree>
    <p:extLst>
      <p:ext uri="{BB962C8B-B14F-4D97-AF65-F5344CB8AC3E}">
        <p14:creationId xmlns:p14="http://schemas.microsoft.com/office/powerpoint/2010/main" val="19531177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50"/>
                                        <p:tgtEl>
                                          <p:spTgt spid="11"/>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50"/>
                                        <p:tgtEl>
                                          <p:spTgt spid="10"/>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50"/>
                                        <p:tgtEl>
                                          <p:spTgt spid="9"/>
                                        </p:tgtEl>
                                      </p:cBhvr>
                                    </p:animEffect>
                                  </p:childTnLst>
                                </p:cTn>
                              </p:par>
                            </p:childTnLst>
                          </p:cTn>
                        </p:par>
                        <p:par>
                          <p:cTn id="16" fill="hold">
                            <p:stCondLst>
                              <p:cond delay="750"/>
                            </p:stCondLst>
                            <p:childTnLst>
                              <p:par>
                                <p:cTn id="17" presetID="22" presetClass="entr" presetSubtype="8"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wipe(left)">
                                      <p:cBhvr>
                                        <p:cTn id="19" dur="500"/>
                                        <p:tgtEl>
                                          <p:spTgt spid="2">
                                            <p:txEl>
                                              <p:pRg st="0" end="0"/>
                                            </p:txEl>
                                          </p:spTgt>
                                        </p:tgtEl>
                                      </p:cBhvr>
                                    </p:animEffect>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wipe(left)">
                                      <p:cBhvr>
                                        <p:cTn id="23" dur="500"/>
                                        <p:tgtEl>
                                          <p:spTgt spid="2">
                                            <p:txEl>
                                              <p:pRg st="1" end="1"/>
                                            </p:txEl>
                                          </p:spTgt>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animEffect transition="in" filter="wipe(left)">
                                      <p:cBhvr>
                                        <p:cTn id="2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000000"/>
      </a:dk2>
      <a:lt2>
        <a:srgbClr val="FFFFFF"/>
      </a:lt2>
      <a:accent1>
        <a:srgbClr val="1CADE4"/>
      </a:accent1>
      <a:accent2>
        <a:srgbClr val="2683C6"/>
      </a:accent2>
      <a:accent3>
        <a:srgbClr val="27CED7"/>
      </a:accent3>
      <a:accent4>
        <a:srgbClr val="027584"/>
      </a:accent4>
      <a:accent5>
        <a:srgbClr val="FFC000"/>
      </a:accent5>
      <a:accent6>
        <a:srgbClr val="62A39F"/>
      </a:accent6>
      <a:hlink>
        <a:srgbClr val="6EAC1C"/>
      </a:hlink>
      <a:folHlink>
        <a:srgbClr val="B26B02"/>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130000"/>
          </a:lnSpc>
          <a:defRPr sz="1400" dirty="0">
            <a:latin typeface="微软雅黑" pitchFamily="34" charset="-122"/>
            <a:ea typeface="微软雅黑"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130000"/>
          </a:lnSpc>
          <a:spcBef>
            <a:spcPts val="600"/>
          </a:spcBef>
          <a:defRPr sz="1400" kern="0" dirty="0">
            <a:latin typeface="微软雅黑" pitchFamily="34" charset="-122"/>
            <a:ea typeface="微软雅黑" pitchFamily="34" charset="-122"/>
            <a:cs typeface="+mn-ea"/>
            <a:sym typeface="+mn-lt"/>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635</TotalTime>
  <Words>2604</Words>
  <Application>Microsoft Office PowerPoint</Application>
  <PresentationFormat>宽屏</PresentationFormat>
  <Paragraphs>240</Paragraphs>
  <Slides>29</Slides>
  <Notes>28</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29</vt:i4>
      </vt:variant>
    </vt:vector>
  </HeadingPairs>
  <TitlesOfParts>
    <vt:vector size="35" baseType="lpstr">
      <vt:lpstr>等线</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OfficePLUS</dc:creator>
  <cp:lastModifiedBy>lemonpin</cp:lastModifiedBy>
  <cp:revision>392</cp:revision>
  <dcterms:created xsi:type="dcterms:W3CDTF">2015-08-18T02:51:00Z</dcterms:created>
  <dcterms:modified xsi:type="dcterms:W3CDTF">2017-05-31T03:02:10Z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