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79" r:id="rId4"/>
    <p:sldId id="258" r:id="rId5"/>
    <p:sldId id="278" r:id="rId6"/>
    <p:sldId id="259" r:id="rId7"/>
    <p:sldId id="282" r:id="rId8"/>
    <p:sldId id="284" r:id="rId9"/>
    <p:sldId id="283" r:id="rId10"/>
    <p:sldId id="285" r:id="rId11"/>
    <p:sldId id="286" r:id="rId12"/>
    <p:sldId id="287" r:id="rId13"/>
    <p:sldId id="288" r:id="rId14"/>
    <p:sldId id="289" r:id="rId15"/>
    <p:sldId id="290" r:id="rId16"/>
    <p:sldId id="291" r:id="rId17"/>
    <p:sldId id="276" r:id="rId18"/>
  </p:sldIdLst>
  <p:sldSz cx="1188085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B79"/>
    <a:srgbClr val="FEE818"/>
    <a:srgbClr val="EDFB03"/>
    <a:srgbClr val="FC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294" y="-84"/>
      </p:cViewPr>
      <p:guideLst>
        <p:guide orient="horz" pos="2223"/>
        <p:guide pos="3744"/>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91064" y="2125001"/>
            <a:ext cx="10098723" cy="146628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82128" y="3876305"/>
            <a:ext cx="8316595" cy="174813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191925" y="273939"/>
            <a:ext cx="3473499" cy="582079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71430" y="273939"/>
            <a:ext cx="10222481" cy="582079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38505" y="4395679"/>
            <a:ext cx="10098723" cy="135860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38505" y="2899312"/>
            <a:ext cx="10098723" cy="149636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71430" y="1591376"/>
            <a:ext cx="6847990" cy="45033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817434" y="1591376"/>
            <a:ext cx="6847990" cy="45033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94043" y="273939"/>
            <a:ext cx="10692765" cy="114009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94042" y="1531204"/>
            <a:ext cx="5249439" cy="6381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94042" y="2169337"/>
            <a:ext cx="5249439" cy="39412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035307" y="1531204"/>
            <a:ext cx="5251501" cy="6381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035307" y="2169337"/>
            <a:ext cx="5251501" cy="39412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94043" y="272355"/>
            <a:ext cx="3908718" cy="115909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645082" y="272355"/>
            <a:ext cx="6641725" cy="583821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94043" y="1431446"/>
            <a:ext cx="3908718" cy="46791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28730" y="4788377"/>
            <a:ext cx="7128510" cy="56529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28730" y="611215"/>
            <a:ext cx="7128510" cy="410432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28730" y="5353671"/>
            <a:ext cx="7128510" cy="8028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DEB2A4-30D8-48D8-9E7E-F06CDB935607}" type="datetimeFigureOut">
              <a:rPr lang="zh-CN" altLang="en-US" smtClean="0"/>
              <a:pPr/>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26A228-053E-4F48-BB83-BB8AE06D0DF1}"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94043" y="273939"/>
            <a:ext cx="10692765" cy="114009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94043" y="1596126"/>
            <a:ext cx="10692765" cy="45144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94043" y="6340166"/>
            <a:ext cx="2772198" cy="364195"/>
          </a:xfrm>
          <a:prstGeom prst="rect">
            <a:avLst/>
          </a:prstGeom>
        </p:spPr>
        <p:txBody>
          <a:bodyPr vert="horz" lIns="91440" tIns="45720" rIns="91440" bIns="45720" rtlCol="0" anchor="ctr"/>
          <a:lstStyle>
            <a:lvl1pPr algn="l">
              <a:defRPr sz="1200">
                <a:solidFill>
                  <a:schemeClr val="tx1">
                    <a:tint val="75000"/>
                  </a:schemeClr>
                </a:solidFill>
              </a:defRPr>
            </a:lvl1pPr>
          </a:lstStyle>
          <a:p>
            <a:fld id="{11DEB2A4-30D8-48D8-9E7E-F06CDB935607}" type="datetimeFigureOut">
              <a:rPr lang="zh-CN" altLang="en-US" smtClean="0"/>
              <a:pPr/>
              <a:t>2017/5/31</a:t>
            </a:fld>
            <a:endParaRPr lang="zh-CN" altLang="en-US"/>
          </a:p>
        </p:txBody>
      </p:sp>
      <p:sp>
        <p:nvSpPr>
          <p:cNvPr id="5" name="页脚占位符 4"/>
          <p:cNvSpPr>
            <a:spLocks noGrp="1"/>
          </p:cNvSpPr>
          <p:nvPr>
            <p:ph type="ftr" sz="quarter" idx="3"/>
          </p:nvPr>
        </p:nvSpPr>
        <p:spPr>
          <a:xfrm>
            <a:off x="4059291" y="6340166"/>
            <a:ext cx="3762269" cy="36419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514609" y="6340166"/>
            <a:ext cx="2772198" cy="364195"/>
          </a:xfrm>
          <a:prstGeom prst="rect">
            <a:avLst/>
          </a:prstGeom>
        </p:spPr>
        <p:txBody>
          <a:bodyPr vert="horz" lIns="91440" tIns="45720" rIns="91440" bIns="45720" rtlCol="0" anchor="ctr"/>
          <a:lstStyle>
            <a:lvl1pPr algn="r">
              <a:defRPr sz="1200">
                <a:solidFill>
                  <a:schemeClr val="tx1">
                    <a:tint val="75000"/>
                  </a:schemeClr>
                </a:solidFill>
              </a:defRPr>
            </a:lvl1pPr>
          </a:lstStyle>
          <a:p>
            <a:fld id="{B226A228-053E-4F48-BB83-BB8AE06D0DF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803945" y="4860429"/>
            <a:ext cx="4450080" cy="82994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精伦</a:t>
            </a:r>
            <a:r>
              <a:rPr lang="zh-CN" altLang="en-US" sz="2400" b="1" dirty="0">
                <a:solidFill>
                  <a:srgbClr val="C00000"/>
                </a:solidFill>
                <a:latin typeface="Arial" panose="020B0604020202020204" pitchFamily="34" charset="0"/>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泛在</a:t>
            </a:r>
            <a:r>
              <a:rPr lang="zh-CN" altLang="en-US" sz="2400" b="1" dirty="0" smtClean="0">
                <a:solidFill>
                  <a:srgbClr val="C00000"/>
                </a:solidFill>
                <a:latin typeface="微软雅黑" panose="020B0503020204020204" pitchFamily="34" charset="-122"/>
                <a:ea typeface="微软雅黑" panose="020B0503020204020204" pitchFamily="34" charset="-122"/>
              </a:rPr>
              <a:t>教育平台</a:t>
            </a:r>
          </a:p>
          <a:p>
            <a:r>
              <a:rPr lang="zh-CN" altLang="en-US" sz="2400" b="1" dirty="0" smtClean="0">
                <a:solidFill>
                  <a:srgbClr val="C00000"/>
                </a:solidFill>
                <a:latin typeface="微软雅黑" panose="020B0503020204020204" pitchFamily="34" charset="-122"/>
                <a:ea typeface="微软雅黑" panose="020B0503020204020204" pitchFamily="34" charset="-122"/>
              </a:rPr>
              <a:t>中小学信息化素质教育解决方案</a:t>
            </a:r>
          </a:p>
        </p:txBody>
      </p:sp>
      <p:sp>
        <p:nvSpPr>
          <p:cNvPr id="5" name="副标题 4"/>
          <p:cNvSpPr>
            <a:spLocks noGrp="1"/>
          </p:cNvSpPr>
          <p:nvPr>
            <p:ph type="subTitle" idx="1"/>
          </p:nvPr>
        </p:nvSpPr>
        <p:spPr>
          <a:xfrm>
            <a:off x="803946" y="5691426"/>
            <a:ext cx="4056360" cy="436880"/>
          </a:xfrm>
        </p:spPr>
        <p:txBody>
          <a:bodyPr wrap="square" lIns="91440" tIns="45720" rIns="91440" bIns="45720" anchor="t">
            <a:normAutofit/>
          </a:bodyPr>
          <a:lstStyle/>
          <a:p>
            <a:pPr algn="l"/>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精伦电子携手华中师范大学</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荣耀钜献</a:t>
            </a:r>
          </a:p>
        </p:txBody>
      </p:sp>
      <p:sp>
        <p:nvSpPr>
          <p:cNvPr id="7" name="矩形 3"/>
          <p:cNvSpPr/>
          <p:nvPr/>
        </p:nvSpPr>
        <p:spPr>
          <a:xfrm>
            <a:off x="828040" y="6156325"/>
            <a:ext cx="10509250" cy="257175"/>
          </a:xfrm>
          <a:prstGeom prst="rect">
            <a:avLst/>
          </a:prstGeom>
          <a:noFill/>
          <a:ln w="9525">
            <a:noFill/>
          </a:ln>
        </p:spPr>
        <p:txBody>
          <a:bodyPr wrap="square" anchor="t">
            <a:spAutoFit/>
          </a:bodyPr>
          <a:lstStyle/>
          <a:p>
            <a:pPr>
              <a:lnSpc>
                <a:spcPct val="12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国家数字化学习工程技术研究中心</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rPr>
              <a:t>  </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rPr>
              <a:t>| 教育大数据应用技术国家工程实验室 </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sym typeface="+mn-ea"/>
              </a:rPr>
              <a:t>  </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sym typeface="+mn-ea"/>
              </a:rPr>
              <a:t>|  </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sym typeface="+mn-ea"/>
              </a:rPr>
              <a:t>华师大精伦信息化教育联合实验室 </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sym typeface="+mn-ea"/>
              </a:rPr>
              <a:t>|  </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rPr>
              <a:t>精</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伦电子</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rPr>
              <a:t>股份有限公司  </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rPr>
              <a:t>别致</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科技</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rPr>
              <a:t>有限公司  </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rPr>
              <a:t>嘉</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媒网络有限公司</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778977" y="930099"/>
            <a:ext cx="8293154" cy="508000"/>
          </a:xfrm>
          <a:prstGeom prst="rect">
            <a:avLst/>
          </a:prstGeom>
          <a:noFill/>
          <a:ln w="12700">
            <a:noFill/>
          </a:ln>
        </p:spPr>
        <p:txBody>
          <a:bodyPr anchor="ctr" anchorCtr="1"/>
          <a:lstStyle/>
          <a:p>
            <a:pPr algn="l"/>
            <a:endParaRPr lang="zh-CN" sz="2000" b="1" dirty="0">
              <a:solidFill>
                <a:srgbClr val="C00000"/>
              </a:solidFill>
              <a:latin typeface="微软雅黑" panose="020B0503020204020204" pitchFamily="34" charset="-122"/>
              <a:ea typeface="微软雅黑" panose="020B0503020204020204" pitchFamily="34" charset="-122"/>
              <a:sym typeface="黑体" panose="02010609060101010101" pitchFamily="49" charset="-122"/>
            </a:endParaRPr>
          </a:p>
        </p:txBody>
      </p:sp>
      <p:pic>
        <p:nvPicPr>
          <p:cNvPr id="2" name="图片 1" descr="911"/>
          <p:cNvPicPr>
            <a:picLocks noChangeAspect="1"/>
          </p:cNvPicPr>
          <p:nvPr/>
        </p:nvPicPr>
        <p:blipFill>
          <a:blip r:embed="rId3" cstate="print"/>
          <a:stretch>
            <a:fillRect/>
          </a:stretch>
        </p:blipFill>
        <p:spPr>
          <a:xfrm>
            <a:off x="6654165" y="69215"/>
            <a:ext cx="4150360" cy="6290945"/>
          </a:xfrm>
          <a:prstGeom prst="rect">
            <a:avLst/>
          </a:prstGeom>
        </p:spPr>
      </p:pic>
      <p:sp>
        <p:nvSpPr>
          <p:cNvPr id="4" name="文本框 3"/>
          <p:cNvSpPr txBox="1"/>
          <p:nvPr/>
        </p:nvSpPr>
        <p:spPr>
          <a:xfrm>
            <a:off x="915035" y="767715"/>
            <a:ext cx="5333365" cy="1232535"/>
          </a:xfrm>
          <a:prstGeom prst="rect">
            <a:avLst/>
          </a:prstGeom>
          <a:noFill/>
          <a:ln w="9525">
            <a:noFill/>
          </a:ln>
        </p:spPr>
        <p:txBody>
          <a:bodyPr anchor="ctr"/>
          <a:lstStyle/>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为学生创造值得终身回味的校园生活</a:t>
            </a:r>
          </a:p>
          <a:p>
            <a:pPr>
              <a:lnSpc>
                <a:spcPct val="150000"/>
              </a:lnSpc>
            </a:pPr>
            <a:r>
              <a:rPr lang="zh-CN" altLang="en-US" b="1" dirty="0" smtClean="0">
                <a:latin typeface="微软雅黑" panose="020B0503020204020204" pitchFamily="34" charset="-122"/>
                <a:ea typeface="微软雅黑" panose="020B0503020204020204" pitchFamily="34" charset="-122"/>
                <a:sym typeface="黑体" panose="02010609060101010101" pitchFamily="49" charset="-122"/>
              </a:rPr>
              <a:t>班级叙事 </a:t>
            </a:r>
            <a:r>
              <a:rPr lang="zh-CN" altLang="en-US" b="1" dirty="0" smtClean="0">
                <a:latin typeface="Arial" panose="020B0604020202020204" pitchFamily="34" charset="0"/>
                <a:ea typeface="微软雅黑" panose="020B0503020204020204" pitchFamily="34" charset="-122"/>
                <a:sym typeface="黑体" panose="02010609060101010101" pitchFamily="49" charset="-122"/>
              </a:rPr>
              <a:t>● 成长记录</a:t>
            </a:r>
          </a:p>
        </p:txBody>
      </p:sp>
      <p:sp>
        <p:nvSpPr>
          <p:cNvPr id="17" name="Rectangle 34"/>
          <p:cNvSpPr/>
          <p:nvPr/>
        </p:nvSpPr>
        <p:spPr>
          <a:xfrm>
            <a:off x="915035" y="2000250"/>
            <a:ext cx="5648960" cy="1016000"/>
          </a:xfrm>
          <a:prstGeom prst="rect">
            <a:avLst/>
          </a:prstGeom>
          <a:noFill/>
          <a:ln w="38100">
            <a:noFill/>
          </a:ln>
        </p:spPr>
        <p:txBody>
          <a:bodyPr lIns="95112" tIns="93260" rIns="95112" bIns="93260" anchor="ctr"/>
          <a:lstStyle/>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泛在教育平台智能保存班级叙事及学生成长记录，</a:t>
            </a:r>
          </a:p>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学生在校期间的班级文化内容，一次保存，终身留存，</a:t>
            </a:r>
          </a:p>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为学生建立班级及个人成长数据库。</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911"/>
          <p:cNvPicPr>
            <a:picLocks noChangeAspect="1"/>
          </p:cNvPicPr>
          <p:nvPr/>
        </p:nvPicPr>
        <p:blipFill>
          <a:blip r:embed="rId3" cstate="print"/>
          <a:stretch>
            <a:fillRect/>
          </a:stretch>
        </p:blipFill>
        <p:spPr>
          <a:xfrm>
            <a:off x="4720590" y="767715"/>
            <a:ext cx="6322060" cy="5086350"/>
          </a:xfrm>
          <a:prstGeom prst="rect">
            <a:avLst/>
          </a:prstGeom>
        </p:spPr>
      </p:pic>
      <p:sp>
        <p:nvSpPr>
          <p:cNvPr id="9" name="矩形 8"/>
          <p:cNvSpPr/>
          <p:nvPr/>
        </p:nvSpPr>
        <p:spPr>
          <a:xfrm>
            <a:off x="-1778977" y="902159"/>
            <a:ext cx="8293154" cy="508000"/>
          </a:xfrm>
          <a:prstGeom prst="rect">
            <a:avLst/>
          </a:prstGeom>
          <a:noFill/>
          <a:ln w="12700">
            <a:noFill/>
          </a:ln>
        </p:spPr>
        <p:txBody>
          <a:bodyPr anchor="ctr" anchorCtr="1"/>
          <a:lstStyle/>
          <a:p>
            <a:pPr algn="l"/>
            <a:endParaRPr lang="zh-CN" sz="2000" b="1" dirty="0">
              <a:solidFill>
                <a:srgbClr val="C0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4" name="文本框 3"/>
          <p:cNvSpPr txBox="1"/>
          <p:nvPr/>
        </p:nvSpPr>
        <p:spPr>
          <a:xfrm>
            <a:off x="986790" y="1054735"/>
            <a:ext cx="5333365" cy="1232535"/>
          </a:xfrm>
          <a:prstGeom prst="rect">
            <a:avLst/>
          </a:prstGeom>
          <a:noFill/>
          <a:ln w="9525">
            <a:noFill/>
          </a:ln>
        </p:spPr>
        <p:txBody>
          <a:bodyPr anchor="ctr"/>
          <a:lstStyle/>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三种模式界面，</a:t>
            </a:r>
          </a:p>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丰富校园文化内涵</a:t>
            </a:r>
          </a:p>
          <a:p>
            <a:pPr>
              <a:lnSpc>
                <a:spcPct val="150000"/>
              </a:lnSpc>
            </a:pPr>
            <a:r>
              <a:rPr lang="zh-CN" altLang="en-US" b="1" dirty="0" smtClean="0">
                <a:latin typeface="微软雅黑" panose="020B0503020204020204" pitchFamily="34" charset="-122"/>
                <a:ea typeface="微软雅黑" panose="020B0503020204020204" pitchFamily="34" charset="-122"/>
                <a:sym typeface="黑体" panose="02010609060101010101" pitchFamily="49" charset="-122"/>
              </a:rPr>
              <a:t>校园宣传 </a:t>
            </a:r>
            <a:r>
              <a:rPr lang="zh-CN" altLang="en-US" b="1" dirty="0" smtClean="0">
                <a:latin typeface="Arial" panose="020B0604020202020204" pitchFamily="34" charset="0"/>
                <a:ea typeface="微软雅黑" panose="020B0503020204020204" pitchFamily="34" charset="-122"/>
                <a:sym typeface="黑体" panose="02010609060101010101" pitchFamily="49" charset="-122"/>
              </a:rPr>
              <a:t>● 班级信息 ● 学生界面</a:t>
            </a:r>
          </a:p>
        </p:txBody>
      </p:sp>
      <p:sp>
        <p:nvSpPr>
          <p:cNvPr id="17" name="Rectangle 34"/>
          <p:cNvSpPr/>
          <p:nvPr/>
        </p:nvSpPr>
        <p:spPr>
          <a:xfrm>
            <a:off x="197485" y="2000250"/>
            <a:ext cx="5648960" cy="1016000"/>
          </a:xfrm>
          <a:prstGeom prst="rect">
            <a:avLst/>
          </a:prstGeom>
          <a:noFill/>
          <a:ln w="38100">
            <a:noFill/>
          </a:ln>
        </p:spPr>
        <p:txBody>
          <a:bodyPr lIns="95112" tIns="93260" rIns="95112" bIns="93260" anchor="ctr"/>
          <a:lstStyle/>
          <a:p>
            <a:pPr algn="l">
              <a:lnSpc>
                <a:spcPct val="140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78977" y="902159"/>
            <a:ext cx="8293154" cy="508000"/>
          </a:xfrm>
          <a:prstGeom prst="rect">
            <a:avLst/>
          </a:prstGeom>
          <a:noFill/>
          <a:ln w="12700">
            <a:noFill/>
          </a:ln>
        </p:spPr>
        <p:txBody>
          <a:bodyPr anchor="ctr" anchorCtr="1"/>
          <a:lstStyle/>
          <a:p>
            <a:pPr algn="l"/>
            <a:endParaRPr lang="zh-CN" sz="2000" b="1" dirty="0">
              <a:solidFill>
                <a:srgbClr val="C0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17" name="Rectangle 34"/>
          <p:cNvSpPr/>
          <p:nvPr/>
        </p:nvSpPr>
        <p:spPr>
          <a:xfrm>
            <a:off x="197485" y="2000250"/>
            <a:ext cx="5648960" cy="1016000"/>
          </a:xfrm>
          <a:prstGeom prst="rect">
            <a:avLst/>
          </a:prstGeom>
          <a:noFill/>
          <a:ln w="38100">
            <a:noFill/>
          </a:ln>
        </p:spPr>
        <p:txBody>
          <a:bodyPr lIns="95112" tIns="93260" rIns="95112" bIns="93260" anchor="ctr"/>
          <a:lstStyle/>
          <a:p>
            <a:pPr algn="l">
              <a:lnSpc>
                <a:spcPct val="140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2" name="文本框 1"/>
          <p:cNvSpPr txBox="1"/>
          <p:nvPr/>
        </p:nvSpPr>
        <p:spPr>
          <a:xfrm>
            <a:off x="986790" y="767715"/>
            <a:ext cx="5998845" cy="1232535"/>
          </a:xfrm>
          <a:prstGeom prst="rect">
            <a:avLst/>
          </a:prstGeom>
          <a:noFill/>
          <a:ln w="9525">
            <a:noFill/>
          </a:ln>
        </p:spPr>
        <p:txBody>
          <a:bodyPr anchor="ctr"/>
          <a:lstStyle/>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定制化服务让学校建设特色校园文化更简单</a:t>
            </a:r>
          </a:p>
          <a:p>
            <a:pPr>
              <a:lnSpc>
                <a:spcPct val="150000"/>
              </a:lnSpc>
            </a:pPr>
            <a:r>
              <a:rPr lang="zh-CN" altLang="en-US" b="1" dirty="0" smtClean="0">
                <a:latin typeface="微软雅黑" panose="020B0503020204020204" pitchFamily="34" charset="-122"/>
                <a:ea typeface="微软雅黑" panose="020B0503020204020204" pitchFamily="34" charset="-122"/>
                <a:sym typeface="黑体" panose="02010609060101010101" pitchFamily="49" charset="-122"/>
              </a:rPr>
              <a:t>每个学校都配备信息采集及编辑服务专员</a:t>
            </a:r>
          </a:p>
        </p:txBody>
      </p:sp>
      <p:sp>
        <p:nvSpPr>
          <p:cNvPr id="5" name="Rectangle 34"/>
          <p:cNvSpPr/>
          <p:nvPr/>
        </p:nvSpPr>
        <p:spPr>
          <a:xfrm>
            <a:off x="1042035" y="2135505"/>
            <a:ext cx="5648960" cy="1016000"/>
          </a:xfrm>
          <a:prstGeom prst="rect">
            <a:avLst/>
          </a:prstGeom>
          <a:noFill/>
          <a:ln w="38100">
            <a:noFill/>
          </a:ln>
        </p:spPr>
        <p:txBody>
          <a:bodyPr lIns="95112" tIns="93260" rIns="95112" bIns="93260" anchor="ctr"/>
          <a:lstStyle/>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为学校不同年级提供针对性的泛在教育内容展示计划，</a:t>
            </a:r>
          </a:p>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协助学校完成信息的审核和发布，确保信息安全，</a:t>
            </a:r>
          </a:p>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减轻学校使用负担，减少老师的工作量。</a:t>
            </a:r>
          </a:p>
        </p:txBody>
      </p:sp>
      <p:pic>
        <p:nvPicPr>
          <p:cNvPr id="6" name="图片 5" descr="911"/>
          <p:cNvPicPr>
            <a:picLocks noChangeAspect="1"/>
          </p:cNvPicPr>
          <p:nvPr/>
        </p:nvPicPr>
        <p:blipFill>
          <a:blip r:embed="rId2" cstate="print"/>
          <a:stretch>
            <a:fillRect/>
          </a:stretch>
        </p:blipFill>
        <p:spPr>
          <a:xfrm>
            <a:off x="5951220" y="469265"/>
            <a:ext cx="5168900" cy="613473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6"/>
          <p:cNvPicPr>
            <a:picLocks noChangeAspect="1"/>
          </p:cNvPicPr>
          <p:nvPr/>
        </p:nvPicPr>
        <p:blipFill>
          <a:blip r:embed="rId2" cstate="print"/>
          <a:stretch>
            <a:fillRect/>
          </a:stretch>
        </p:blipFill>
        <p:spPr>
          <a:xfrm>
            <a:off x="3771265" y="1657985"/>
            <a:ext cx="8117205" cy="5184140"/>
          </a:xfrm>
          <a:prstGeom prst="rect">
            <a:avLst/>
          </a:prstGeom>
        </p:spPr>
      </p:pic>
      <p:sp>
        <p:nvSpPr>
          <p:cNvPr id="9" name="矩形 8"/>
          <p:cNvSpPr/>
          <p:nvPr/>
        </p:nvSpPr>
        <p:spPr>
          <a:xfrm>
            <a:off x="-1778977" y="902159"/>
            <a:ext cx="8293154" cy="508000"/>
          </a:xfrm>
          <a:prstGeom prst="rect">
            <a:avLst/>
          </a:prstGeom>
          <a:noFill/>
          <a:ln w="12700">
            <a:noFill/>
          </a:ln>
        </p:spPr>
        <p:txBody>
          <a:bodyPr anchor="ctr" anchorCtr="1"/>
          <a:lstStyle/>
          <a:p>
            <a:pPr algn="l"/>
            <a:endParaRPr lang="zh-CN" sz="2000" b="1" dirty="0">
              <a:solidFill>
                <a:srgbClr val="C0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17" name="Rectangle 34"/>
          <p:cNvSpPr/>
          <p:nvPr/>
        </p:nvSpPr>
        <p:spPr>
          <a:xfrm>
            <a:off x="197485" y="2000250"/>
            <a:ext cx="5648960" cy="1016000"/>
          </a:xfrm>
          <a:prstGeom prst="rect">
            <a:avLst/>
          </a:prstGeom>
          <a:noFill/>
          <a:ln w="38100">
            <a:noFill/>
          </a:ln>
        </p:spPr>
        <p:txBody>
          <a:bodyPr lIns="95112" tIns="93260" rIns="95112" bIns="93260" anchor="ctr"/>
          <a:lstStyle/>
          <a:p>
            <a:pPr algn="l">
              <a:lnSpc>
                <a:spcPct val="140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2" name="文本框 1"/>
          <p:cNvSpPr txBox="1"/>
          <p:nvPr/>
        </p:nvSpPr>
        <p:spPr>
          <a:xfrm>
            <a:off x="986790" y="767715"/>
            <a:ext cx="5998845" cy="1232535"/>
          </a:xfrm>
          <a:prstGeom prst="rect">
            <a:avLst/>
          </a:prstGeom>
          <a:noFill/>
          <a:ln w="9525">
            <a:noFill/>
          </a:ln>
        </p:spPr>
        <p:txBody>
          <a:bodyPr anchor="ctr"/>
          <a:lstStyle/>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通过手机</a:t>
            </a:r>
            <a:r>
              <a:rPr lang="en-US" altLang="zh-CN"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APP</a:t>
            </a: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和丰富的展示模板简化操作</a:t>
            </a:r>
          </a:p>
          <a:p>
            <a:pPr>
              <a:lnSpc>
                <a:spcPct val="150000"/>
              </a:lnSpc>
            </a:pPr>
            <a:r>
              <a:rPr lang="zh-CN" altLang="en-US" b="1" dirty="0" smtClean="0">
                <a:latin typeface="微软雅黑" panose="020B0503020204020204" pitchFamily="34" charset="-122"/>
                <a:ea typeface="微软雅黑" panose="020B0503020204020204" pitchFamily="34" charset="-122"/>
                <a:sym typeface="黑体" panose="02010609060101010101" pitchFamily="49" charset="-122"/>
              </a:rPr>
              <a:t>将繁杂的校园文化制作化繁为简，</a:t>
            </a:r>
            <a:r>
              <a:rPr lang="zh-CN" altLang="en-US"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让老师喜欢用</a:t>
            </a:r>
          </a:p>
        </p:txBody>
      </p:sp>
      <p:sp>
        <p:nvSpPr>
          <p:cNvPr id="5" name="Rectangle 34"/>
          <p:cNvSpPr/>
          <p:nvPr/>
        </p:nvSpPr>
        <p:spPr>
          <a:xfrm>
            <a:off x="986790" y="2127250"/>
            <a:ext cx="6316345" cy="1016000"/>
          </a:xfrm>
          <a:prstGeom prst="rect">
            <a:avLst/>
          </a:prstGeom>
          <a:noFill/>
          <a:ln w="38100">
            <a:noFill/>
          </a:ln>
        </p:spPr>
        <p:txBody>
          <a:bodyPr lIns="95112" tIns="93260" rIns="95112" bIns="93260" anchor="ctr"/>
          <a:lstStyle/>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为泛在教育平台服务团队为学校提供定制化的校园文化服务，</a:t>
            </a:r>
          </a:p>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通过公共模板，定制化模板服务，</a:t>
            </a:r>
          </a:p>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让老师只需拍张照片，写段文字，最新的校园特色内容将实时呈现。</a:t>
            </a:r>
          </a:p>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帮助学校解决由于缺乏信息技术人力和能力造成的</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不会用、不想要、不愿用</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的问题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2457331_093613312000_2"/>
          <p:cNvPicPr>
            <a:picLocks noChangeAspect="1"/>
          </p:cNvPicPr>
          <p:nvPr/>
        </p:nvPicPr>
        <p:blipFill>
          <a:blip r:embed="rId2" cstate="print"/>
          <a:srcRect t="21673" b="20333"/>
          <a:stretch>
            <a:fillRect/>
          </a:stretch>
        </p:blipFill>
        <p:spPr>
          <a:xfrm>
            <a:off x="-6350" y="-45085"/>
            <a:ext cx="11893550" cy="6898005"/>
          </a:xfrm>
          <a:prstGeom prst="rect">
            <a:avLst/>
          </a:prstGeom>
        </p:spPr>
      </p:pic>
      <p:sp>
        <p:nvSpPr>
          <p:cNvPr id="4" name="TextBox 3"/>
          <p:cNvSpPr txBox="1"/>
          <p:nvPr/>
        </p:nvSpPr>
        <p:spPr>
          <a:xfrm>
            <a:off x="4761806" y="834966"/>
            <a:ext cx="6081920" cy="1124585"/>
          </a:xfrm>
          <a:prstGeom prst="rect">
            <a:avLst/>
          </a:prstGeom>
          <a:noFill/>
          <a:effectLst>
            <a:outerShdw blurRad="50800" dist="38100" dir="2700000" algn="tl" rotWithShape="0">
              <a:prstClr val="black">
                <a:alpha val="40000"/>
              </a:prstClr>
            </a:outerShdw>
          </a:effectLst>
        </p:spPr>
        <p:txBody>
          <a:bodyPr wrap="square" rtlCol="0">
            <a:spAutoFit/>
          </a:bodyPr>
          <a:lstStyle/>
          <a:p>
            <a:pPr algn="r">
              <a:lnSpc>
                <a:spcPct val="120000"/>
              </a:lnSpc>
            </a:pPr>
            <a:r>
              <a:rPr lang="zh-CN" altLang="en-US" sz="2800" b="1" dirty="0" smtClean="0">
                <a:solidFill>
                  <a:schemeClr val="accent5">
                    <a:lumMod val="60000"/>
                    <a:lumOff val="40000"/>
                  </a:schemeClr>
                </a:solidFill>
                <a:latin typeface="微软雅黑" panose="020B0503020204020204" pitchFamily="34" charset="-122"/>
                <a:ea typeface="微软雅黑" panose="020B0503020204020204" pitchFamily="34" charset="-122"/>
              </a:rPr>
              <a:t>为学校素质教育及德育建设</a:t>
            </a:r>
          </a:p>
          <a:p>
            <a:pPr algn="r">
              <a:lnSpc>
                <a:spcPct val="120000"/>
              </a:lnSpc>
            </a:pPr>
            <a:r>
              <a:rPr lang="zh-CN" altLang="en-US" sz="2800" b="1" dirty="0" smtClean="0">
                <a:solidFill>
                  <a:schemeClr val="accent5">
                    <a:lumMod val="60000"/>
                    <a:lumOff val="40000"/>
                  </a:schemeClr>
                </a:solidFill>
                <a:latin typeface="微软雅黑" panose="020B0503020204020204" pitchFamily="34" charset="-122"/>
                <a:ea typeface="微软雅黑" panose="020B0503020204020204" pitchFamily="34" charset="-122"/>
              </a:rPr>
              <a:t>提供学生在校期间的过程评价</a:t>
            </a:r>
          </a:p>
        </p:txBody>
      </p:sp>
      <p:pic>
        <p:nvPicPr>
          <p:cNvPr id="3" name="图片 2" descr="12321"/>
          <p:cNvPicPr>
            <a:picLocks noChangeAspect="1"/>
          </p:cNvPicPr>
          <p:nvPr/>
        </p:nvPicPr>
        <p:blipFill>
          <a:blip r:embed="rId3" cstate="print"/>
          <a:stretch>
            <a:fillRect/>
          </a:stretch>
        </p:blipFill>
        <p:spPr>
          <a:xfrm>
            <a:off x="7225030" y="3618865"/>
            <a:ext cx="3494405" cy="2192655"/>
          </a:xfrm>
          <a:prstGeom prst="rect">
            <a:avLst/>
          </a:prstGeom>
        </p:spPr>
      </p:pic>
      <p:sp>
        <p:nvSpPr>
          <p:cNvPr id="5" name="Rectangle 34"/>
          <p:cNvSpPr/>
          <p:nvPr/>
        </p:nvSpPr>
        <p:spPr>
          <a:xfrm>
            <a:off x="4140835" y="1825625"/>
            <a:ext cx="6693535" cy="1864995"/>
          </a:xfrm>
          <a:prstGeom prst="rect">
            <a:avLst/>
          </a:prstGeom>
          <a:noFill/>
          <a:ln w="38100">
            <a:noFill/>
          </a:ln>
        </p:spPr>
        <p:txBody>
          <a:bodyPr lIns="95112" tIns="93260" rIns="95112" bIns="93260" anchor="ctr"/>
          <a:lstStyle/>
          <a:p>
            <a:pPr algn="r">
              <a:lnSpc>
                <a:spcPct val="140000"/>
              </a:lnSpc>
            </a:pPr>
            <a:r>
              <a:rPr lang="zh-CN" altLang="en-US" sz="1400" dirty="0" smtClean="0">
                <a:solidFill>
                  <a:schemeClr val="bg1"/>
                </a:solidFill>
                <a:latin typeface="微软雅黑" panose="020B0503020204020204" pitchFamily="34" charset="-122"/>
                <a:ea typeface="微软雅黑" panose="020B0503020204020204" pitchFamily="34" charset="-122"/>
                <a:sym typeface="黑体" panose="02010609060101010101" pitchFamily="49" charset="-122"/>
              </a:rPr>
              <a:t>通过信息化手段</a:t>
            </a:r>
          </a:p>
          <a:p>
            <a:pPr algn="r">
              <a:lnSpc>
                <a:spcPct val="140000"/>
              </a:lnSpc>
            </a:pPr>
            <a:r>
              <a:rPr lang="zh-CN" altLang="en-US" sz="1400" dirty="0" smtClean="0">
                <a:solidFill>
                  <a:schemeClr val="bg1"/>
                </a:solidFill>
                <a:latin typeface="微软雅黑" panose="020B0503020204020204" pitchFamily="34" charset="-122"/>
                <a:ea typeface="微软雅黑" panose="020B0503020204020204" pitchFamily="34" charset="-122"/>
                <a:sym typeface="黑体" panose="02010609060101010101" pitchFamily="49" charset="-122"/>
              </a:rPr>
              <a:t>支持老师现场对学生行为（如积极举手发言等）进行激励或鞭策多维度记录过程评价和反馈全面反应学生的综合素质及德育状况</a:t>
            </a:r>
          </a:p>
          <a:p>
            <a:pPr algn="r">
              <a:lnSpc>
                <a:spcPct val="140000"/>
              </a:lnSpc>
            </a:pPr>
            <a:r>
              <a:rPr lang="zh-CN" altLang="en-US" sz="1400" dirty="0" smtClean="0">
                <a:solidFill>
                  <a:schemeClr val="bg1"/>
                </a:solidFill>
                <a:latin typeface="微软雅黑" panose="020B0503020204020204" pitchFamily="34" charset="-122"/>
                <a:ea typeface="微软雅黑" panose="020B0503020204020204" pitchFamily="34" charset="-122"/>
                <a:sym typeface="黑体" panose="02010609060101010101" pitchFamily="49" charset="-122"/>
              </a:rPr>
              <a:t>让评价更加全面和客观为学生综合素质和德育评级提供大数据应用</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1778977" y="909779"/>
            <a:ext cx="8293154" cy="508000"/>
          </a:xfrm>
          <a:prstGeom prst="rect">
            <a:avLst/>
          </a:prstGeom>
          <a:noFill/>
          <a:ln w="12700">
            <a:noFill/>
          </a:ln>
        </p:spPr>
        <p:txBody>
          <a:bodyPr anchor="ctr" anchorCtr="1"/>
          <a:lstStyle/>
          <a:p>
            <a:pPr algn="l"/>
            <a:endParaRPr lang="zh-CN" sz="2000" b="1" dirty="0">
              <a:solidFill>
                <a:srgbClr val="C0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17" name="Rectangle 34"/>
          <p:cNvSpPr/>
          <p:nvPr/>
        </p:nvSpPr>
        <p:spPr>
          <a:xfrm>
            <a:off x="197485" y="2000250"/>
            <a:ext cx="5648960" cy="1016000"/>
          </a:xfrm>
          <a:prstGeom prst="rect">
            <a:avLst/>
          </a:prstGeom>
          <a:noFill/>
          <a:ln w="38100">
            <a:noFill/>
          </a:ln>
        </p:spPr>
        <p:txBody>
          <a:bodyPr lIns="95112" tIns="93260" rIns="95112" bIns="93260" anchor="ctr"/>
          <a:lstStyle/>
          <a:p>
            <a:pPr algn="l">
              <a:lnSpc>
                <a:spcPct val="140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2" name="文本框 1"/>
          <p:cNvSpPr txBox="1"/>
          <p:nvPr/>
        </p:nvSpPr>
        <p:spPr>
          <a:xfrm>
            <a:off x="43180" y="683895"/>
            <a:ext cx="11793855" cy="1232535"/>
          </a:xfrm>
          <a:prstGeom prst="rect">
            <a:avLst/>
          </a:prstGeom>
          <a:noFill/>
          <a:ln w="9525">
            <a:noFill/>
          </a:ln>
        </p:spPr>
        <p:txBody>
          <a:bodyPr anchor="ctr"/>
          <a:lstStyle/>
          <a:p>
            <a:pPr algn="ct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用趣味答题等互动方式为素质评价提供依据</a:t>
            </a:r>
          </a:p>
          <a:p>
            <a:pPr algn="ctr">
              <a:lnSpc>
                <a:spcPct val="150000"/>
              </a:lnSpc>
            </a:pPr>
            <a:r>
              <a:rPr lang="zh-CN" altLang="en-US" sz="1400" dirty="0" smtClean="0">
                <a:latin typeface="微软雅黑" panose="020B0503020204020204" pitchFamily="34" charset="-122"/>
                <a:ea typeface="微软雅黑" panose="020B0503020204020204" pitchFamily="34" charset="-122"/>
                <a:sym typeface="黑体" panose="02010609060101010101" pitchFamily="49" charset="-122"/>
              </a:rPr>
              <a:t>刷学生卡可进入泛在教育等素质教育知识趣味知识答题模式，系统可根据学生的答题情况</a:t>
            </a:r>
          </a:p>
          <a:p>
            <a:pPr algn="ctr">
              <a:lnSpc>
                <a:spcPct val="150000"/>
              </a:lnSpc>
            </a:pPr>
            <a:r>
              <a:rPr lang="zh-CN" altLang="en-US" sz="1400" dirty="0" smtClean="0">
                <a:latin typeface="微软雅黑" panose="020B0503020204020204" pitchFamily="34" charset="-122"/>
                <a:ea typeface="微软雅黑" panose="020B0503020204020204" pitchFamily="34" charset="-122"/>
                <a:sym typeface="黑体" panose="02010609060101010101" pitchFamily="49" charset="-122"/>
              </a:rPr>
              <a:t>自动判断学生核心素养的发展状况，为学生素质评价提供依据和建议。</a:t>
            </a:r>
          </a:p>
        </p:txBody>
      </p:sp>
      <p:pic>
        <p:nvPicPr>
          <p:cNvPr id="3" name="图片 2" descr="图片1"/>
          <p:cNvPicPr>
            <a:picLocks noChangeAspect="1"/>
          </p:cNvPicPr>
          <p:nvPr/>
        </p:nvPicPr>
        <p:blipFill>
          <a:blip r:embed="rId2" cstate="print"/>
          <a:srcRect t="13976" b="22553"/>
          <a:stretch>
            <a:fillRect/>
          </a:stretch>
        </p:blipFill>
        <p:spPr>
          <a:xfrm>
            <a:off x="1104900" y="2164715"/>
            <a:ext cx="9958705" cy="379222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778977" y="902159"/>
            <a:ext cx="8293154" cy="508000"/>
          </a:xfrm>
          <a:prstGeom prst="rect">
            <a:avLst/>
          </a:prstGeom>
          <a:noFill/>
          <a:ln w="12700">
            <a:noFill/>
          </a:ln>
        </p:spPr>
        <p:txBody>
          <a:bodyPr anchor="ctr" anchorCtr="1"/>
          <a:lstStyle/>
          <a:p>
            <a:pPr algn="l"/>
            <a:endParaRPr lang="zh-CN" sz="2000" b="1" dirty="0">
              <a:solidFill>
                <a:srgbClr val="C0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17" name="Rectangle 34"/>
          <p:cNvSpPr/>
          <p:nvPr/>
        </p:nvSpPr>
        <p:spPr>
          <a:xfrm>
            <a:off x="986790" y="2000250"/>
            <a:ext cx="5648960" cy="1016000"/>
          </a:xfrm>
          <a:prstGeom prst="rect">
            <a:avLst/>
          </a:prstGeom>
          <a:noFill/>
          <a:ln w="38100">
            <a:noFill/>
          </a:ln>
        </p:spPr>
        <p:txBody>
          <a:bodyPr lIns="95112" tIns="93260" rIns="95112" bIns="93260" anchor="ctr"/>
          <a:lstStyle/>
          <a:p>
            <a:pPr algn="l">
              <a:lnSpc>
                <a:spcPct val="140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2" name="文本框 1"/>
          <p:cNvSpPr txBox="1"/>
          <p:nvPr/>
        </p:nvSpPr>
        <p:spPr>
          <a:xfrm>
            <a:off x="986790" y="767715"/>
            <a:ext cx="5998845" cy="1232535"/>
          </a:xfrm>
          <a:prstGeom prst="rect">
            <a:avLst/>
          </a:prstGeom>
          <a:noFill/>
          <a:ln w="9525">
            <a:noFill/>
          </a:ln>
        </p:spPr>
        <p:txBody>
          <a:bodyPr anchor="ctr"/>
          <a:lstStyle/>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为学校建立家校互通的信息化平台</a:t>
            </a:r>
          </a:p>
          <a:p>
            <a:pPr>
              <a:lnSpc>
                <a:spcPct val="150000"/>
              </a:lnSpc>
            </a:pPr>
            <a:r>
              <a:rPr lang="zh-CN" altLang="en-US" b="1" dirty="0" smtClean="0">
                <a:latin typeface="微软雅黑" panose="020B0503020204020204" pitchFamily="34" charset="-122"/>
                <a:ea typeface="微软雅黑" panose="020B0503020204020204" pitchFamily="34" charset="-122"/>
                <a:sym typeface="黑体" panose="02010609060101010101" pitchFamily="49" charset="-122"/>
              </a:rPr>
              <a:t>家长可通过专属</a:t>
            </a:r>
            <a:r>
              <a:rPr lang="en-US" altLang="zh-CN" b="1" dirty="0" smtClean="0">
                <a:latin typeface="微软雅黑" panose="020B0503020204020204" pitchFamily="34" charset="-122"/>
                <a:ea typeface="微软雅黑" panose="020B0503020204020204" pitchFamily="34" charset="-122"/>
                <a:sym typeface="黑体" panose="02010609060101010101" pitchFamily="49" charset="-122"/>
              </a:rPr>
              <a:t>APP</a:t>
            </a:r>
            <a:r>
              <a:rPr lang="zh-CN" altLang="en-US" b="1" dirty="0" smtClean="0">
                <a:latin typeface="微软雅黑" panose="020B0503020204020204" pitchFamily="34" charset="-122"/>
                <a:ea typeface="微软雅黑" panose="020B0503020204020204" pitchFamily="34" charset="-122"/>
                <a:sym typeface="黑体" panose="02010609060101010101" pitchFamily="49" charset="-122"/>
              </a:rPr>
              <a:t>实现亲子互动，家校互动</a:t>
            </a:r>
          </a:p>
        </p:txBody>
      </p:sp>
      <p:sp>
        <p:nvSpPr>
          <p:cNvPr id="5" name="Rectangle 34"/>
          <p:cNvSpPr/>
          <p:nvPr/>
        </p:nvSpPr>
        <p:spPr>
          <a:xfrm>
            <a:off x="986790" y="1847850"/>
            <a:ext cx="6316345" cy="1016000"/>
          </a:xfrm>
          <a:prstGeom prst="rect">
            <a:avLst/>
          </a:prstGeom>
          <a:noFill/>
          <a:ln w="38100">
            <a:noFill/>
          </a:ln>
        </p:spPr>
        <p:txBody>
          <a:bodyPr lIns="95112" tIns="93260" rIns="95112" bIns="93260" anchor="ctr"/>
          <a:lstStyle/>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家长通过专属</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APP</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可查询学生在校期间的素质</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德育评价反馈和建议，</a:t>
            </a:r>
          </a:p>
          <a:p>
            <a:pPr algn="l">
              <a:lnSpc>
                <a:spcPct val="14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还可以通过</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APP</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给学生实时留言。</a:t>
            </a:r>
          </a:p>
        </p:txBody>
      </p:sp>
      <p:pic>
        <p:nvPicPr>
          <p:cNvPr id="4" name="图片 3" descr="3332221111111"/>
          <p:cNvPicPr>
            <a:picLocks noChangeAspect="1"/>
          </p:cNvPicPr>
          <p:nvPr/>
        </p:nvPicPr>
        <p:blipFill>
          <a:blip r:embed="rId3" cstate="print"/>
          <a:stretch>
            <a:fillRect/>
          </a:stretch>
        </p:blipFill>
        <p:spPr>
          <a:xfrm>
            <a:off x="6823075" y="902335"/>
            <a:ext cx="3380740" cy="541528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文本框 2"/>
          <p:cNvSpPr txBox="1"/>
          <p:nvPr/>
        </p:nvSpPr>
        <p:spPr>
          <a:xfrm>
            <a:off x="3904443" y="2851618"/>
            <a:ext cx="4071965" cy="1000132"/>
          </a:xfrm>
          <a:prstGeom prst="rect">
            <a:avLst/>
          </a:prstGeom>
          <a:noFill/>
          <a:ln w="9525">
            <a:noFill/>
          </a:ln>
        </p:spPr>
        <p:txBody>
          <a:bodyPr anchor="ctr"/>
          <a:lstStyle/>
          <a:p>
            <a:pPr algn="ctr"/>
            <a:r>
              <a:rPr lang="en-US" altLang="zh-CN" sz="5400" b="1" dirty="0" smtClean="0">
                <a:solidFill>
                  <a:srgbClr val="C00000"/>
                </a:solidFill>
                <a:latin typeface="微软雅黑" panose="020B0503020204020204" pitchFamily="34" charset="-122"/>
                <a:ea typeface="微软雅黑" panose="020B0503020204020204" pitchFamily="34" charset="-122"/>
              </a:rPr>
              <a:t>THANKS</a:t>
            </a:r>
            <a:endParaRPr lang="en-US" altLang="zh-CN" sz="5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3" descr="C:\Users\Administrator\Desktop\d69fdbc02.jpg"/>
          <p:cNvPicPr>
            <a:picLocks noChangeAspect="1" noChangeArrowheads="1"/>
          </p:cNvPicPr>
          <p:nvPr/>
        </p:nvPicPr>
        <p:blipFill>
          <a:blip r:embed="rId2" cstate="print"/>
          <a:srcRect/>
          <a:stretch>
            <a:fillRect/>
          </a:stretch>
        </p:blipFill>
        <p:spPr bwMode="auto">
          <a:xfrm>
            <a:off x="0" y="1"/>
            <a:ext cx="11937500" cy="6840538"/>
          </a:xfrm>
          <a:prstGeom prst="rect">
            <a:avLst/>
          </a:prstGeom>
          <a:noFill/>
        </p:spPr>
      </p:pic>
      <p:sp>
        <p:nvSpPr>
          <p:cNvPr id="4" name="TextBox 3"/>
          <p:cNvSpPr txBox="1"/>
          <p:nvPr/>
        </p:nvSpPr>
        <p:spPr>
          <a:xfrm>
            <a:off x="1082641" y="919939"/>
            <a:ext cx="3877985" cy="1754326"/>
          </a:xfrm>
          <a:prstGeom prst="rect">
            <a:avLst/>
          </a:prstGeom>
          <a:noFill/>
        </p:spPr>
        <p:txBody>
          <a:bodyPr wrap="none" rtlCol="0">
            <a:spAutoFit/>
          </a:bodyPr>
          <a:lstStyle/>
          <a:p>
            <a:pPr>
              <a:lnSpc>
                <a:spcPct val="150000"/>
              </a:lnSpc>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泛在教育平台</a:t>
            </a:r>
          </a:p>
          <a:p>
            <a:pPr>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为学校创新素质教育</a:t>
            </a:r>
            <a:r>
              <a:rPr lang="zh-CN" altLang="en-US" sz="2400" b="1" dirty="0" smtClean="0">
                <a:solidFill>
                  <a:srgbClr val="C00000"/>
                </a:solidFill>
                <a:latin typeface="微软雅黑" panose="020B0503020204020204" pitchFamily="34" charset="-122"/>
                <a:ea typeface="微软雅黑" panose="020B0503020204020204" pitchFamily="34" charset="-122"/>
              </a:rPr>
              <a:t>、</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rPr>
              <a:t>学</a:t>
            </a:r>
            <a:r>
              <a:rPr lang="zh-CN" altLang="en-US" sz="2400" b="1" dirty="0">
                <a:solidFill>
                  <a:srgbClr val="C00000"/>
                </a:solidFill>
                <a:latin typeface="微软雅黑" panose="020B0503020204020204" pitchFamily="34" charset="-122"/>
                <a:ea typeface="微软雅黑" panose="020B0503020204020204" pitchFamily="34" charset="-122"/>
              </a:rPr>
              <a:t>生发展核心素养量身定制</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416810" y="493395"/>
            <a:ext cx="7363460" cy="598805"/>
          </a:xfrm>
          <a:prstGeom prst="rect">
            <a:avLst/>
          </a:prstGeom>
          <a:noFill/>
        </p:spPr>
        <p:txBody>
          <a:bodyPr wrap="square" rtlCol="0" anchor="ctr">
            <a:spAutoFit/>
          </a:bodyPr>
          <a:lstStyle/>
          <a:p>
            <a:pPr algn="ctr">
              <a:lnSpc>
                <a:spcPct val="150000"/>
              </a:lnSpc>
            </a:pPr>
            <a:r>
              <a:rPr lang="zh-CN" altLang="en-US" sz="2200" b="1" dirty="0">
                <a:solidFill>
                  <a:schemeClr val="bg1"/>
                </a:solidFill>
                <a:latin typeface="微软雅黑" panose="020B0503020204020204" pitchFamily="34" charset="-122"/>
                <a:ea typeface="微软雅黑" panose="020B0503020204020204" pitchFamily="34" charset="-122"/>
              </a:rPr>
              <a:t>为学生发展核心素养量身定制针对性学习资源</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996"/>
          <p:cNvPicPr>
            <a:picLocks noChangeAspect="1"/>
          </p:cNvPicPr>
          <p:nvPr/>
        </p:nvPicPr>
        <p:blipFill>
          <a:blip r:embed="rId3" cstate="print"/>
          <a:stretch>
            <a:fillRect/>
          </a:stretch>
        </p:blipFill>
        <p:spPr>
          <a:xfrm>
            <a:off x="2416810" y="1538605"/>
            <a:ext cx="7520305" cy="4756150"/>
          </a:xfrm>
          <a:prstGeom prst="rect">
            <a:avLst/>
          </a:prstGeom>
        </p:spPr>
      </p:pic>
      <p:sp>
        <p:nvSpPr>
          <p:cNvPr id="4" name="TextBox 3"/>
          <p:cNvSpPr txBox="1"/>
          <p:nvPr/>
        </p:nvSpPr>
        <p:spPr>
          <a:xfrm>
            <a:off x="2416810" y="477838"/>
            <a:ext cx="7363460" cy="1060450"/>
          </a:xfrm>
          <a:prstGeom prst="rect">
            <a:avLst/>
          </a:prstGeom>
          <a:noFill/>
        </p:spPr>
        <p:txBody>
          <a:bodyPr wrap="square" rtlCol="0" anchor="ctr">
            <a:spAutoFit/>
          </a:bodyPr>
          <a:lstStyle/>
          <a:p>
            <a:pPr algn="ct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rPr>
              <a:t>为学校创新素质教育提供海量资源库</a:t>
            </a:r>
          </a:p>
          <a:p>
            <a:pPr algn="ct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犹如把图书馆•美术馆•博物馆•科技馆通通搬进学校、搬到学生身边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 name="图片 1" descr="24594044_135408787377_2"/>
          <p:cNvPicPr>
            <a:picLocks noChangeAspect="1"/>
          </p:cNvPicPr>
          <p:nvPr/>
        </p:nvPicPr>
        <p:blipFill>
          <a:blip r:embed="rId3" cstate="print"/>
          <a:srcRect t="14963" b="13098"/>
          <a:stretch>
            <a:fillRect/>
          </a:stretch>
        </p:blipFill>
        <p:spPr>
          <a:xfrm>
            <a:off x="2540" y="6350"/>
            <a:ext cx="11887200" cy="6838950"/>
          </a:xfrm>
          <a:prstGeom prst="rect">
            <a:avLst/>
          </a:prstGeom>
          <a:effectLst/>
        </p:spPr>
      </p:pic>
      <p:sp>
        <p:nvSpPr>
          <p:cNvPr id="4" name="TextBox 3"/>
          <p:cNvSpPr txBox="1"/>
          <p:nvPr/>
        </p:nvSpPr>
        <p:spPr>
          <a:xfrm>
            <a:off x="2124711" y="1127737"/>
            <a:ext cx="7631430" cy="1198880"/>
          </a:xfrm>
          <a:prstGeom prst="rect">
            <a:avLst/>
          </a:prstGeom>
          <a:noFill/>
          <a:effectLst/>
        </p:spPr>
        <p:txBody>
          <a:bodyPr wrap="none" rtlCol="0" anchor="ctr">
            <a:spAutoFit/>
          </a:bodyPr>
          <a:lstStyle/>
          <a:p>
            <a:pPr algn="ct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泛在教育资源库</a:t>
            </a:r>
          </a:p>
          <a:p>
            <a:pPr algn="ct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由华师大</a:t>
            </a:r>
            <a:r>
              <a:rPr lang="en-US" altLang="zh-CN"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a:t>
            </a:r>
            <a:r>
              <a:rPr lang="zh-CN" altLang="en-US" sz="2400" b="1" dirty="0" smtClean="0">
                <a:solidFill>
                  <a:srgbClr val="C00000"/>
                </a:solidFill>
                <a:latin typeface="微软雅黑" panose="020B0503020204020204" pitchFamily="34" charset="-122"/>
                <a:ea typeface="微软雅黑" panose="020B0503020204020204" pitchFamily="34" charset="-122"/>
                <a:sym typeface="黑体" panose="02010609060101010101" pitchFamily="49" charset="-122"/>
              </a:rPr>
              <a:t>精伦信息化教育联合实验室专家团队研发编制</a:t>
            </a:r>
          </a:p>
        </p:txBody>
      </p:sp>
      <p:grpSp>
        <p:nvGrpSpPr>
          <p:cNvPr id="50" name="组合 49"/>
          <p:cNvGrpSpPr/>
          <p:nvPr/>
        </p:nvGrpSpPr>
        <p:grpSpPr>
          <a:xfrm>
            <a:off x="852574" y="2847180"/>
            <a:ext cx="10330773" cy="1323787"/>
            <a:chOff x="1027499" y="3292966"/>
            <a:chExt cx="10330773" cy="1323787"/>
          </a:xfrm>
        </p:grpSpPr>
        <p:grpSp>
          <p:nvGrpSpPr>
            <p:cNvPr id="49" name="组合 48"/>
            <p:cNvGrpSpPr/>
            <p:nvPr/>
          </p:nvGrpSpPr>
          <p:grpSpPr>
            <a:xfrm>
              <a:off x="1027499" y="3292966"/>
              <a:ext cx="2087880" cy="1323787"/>
              <a:chOff x="709698" y="3292966"/>
              <a:chExt cx="2087880" cy="1323787"/>
            </a:xfrm>
          </p:grpSpPr>
          <p:sp>
            <p:nvSpPr>
              <p:cNvPr id="27" name="TextBox 26"/>
              <p:cNvSpPr txBox="1"/>
              <p:nvPr/>
            </p:nvSpPr>
            <p:spPr>
              <a:xfrm>
                <a:off x="709698" y="4063668"/>
                <a:ext cx="2087880" cy="553085"/>
              </a:xfrm>
              <a:prstGeom prst="rect">
                <a:avLst/>
              </a:prstGeom>
              <a:noFill/>
            </p:spPr>
            <p:txBody>
              <a:bodyPr wrap="none" rtlCol="0" anchor="ctr">
                <a:spAutoFit/>
              </a:bodyPr>
              <a:lstStyle/>
              <a:p>
                <a:pPr algn="ctr" defTabSz="914400">
                  <a:lnSpc>
                    <a:spcPct val="150000"/>
                  </a:lnSpc>
                  <a:defRPr/>
                </a:pPr>
                <a:r>
                  <a:rPr lang="zh-CN" altLang="en-US" sz="1000" noProof="1" smtClean="0">
                    <a:solidFill>
                      <a:schemeClr val="bg1"/>
                    </a:solidFill>
                    <a:latin typeface="微软雅黑" panose="020B0503020204020204" pitchFamily="34" charset="-122"/>
                    <a:ea typeface="微软雅黑" panose="020B0503020204020204" pitchFamily="34" charset="-122"/>
                    <a:cs typeface="+mn-ea"/>
                    <a:sym typeface="+mn-ea"/>
                  </a:rPr>
                  <a:t>采用学生喜闻乐见的图文对照、</a:t>
                </a:r>
              </a:p>
              <a:p>
                <a:pPr algn="ctr" defTabSz="914400">
                  <a:lnSpc>
                    <a:spcPct val="150000"/>
                  </a:lnSpc>
                  <a:defRPr/>
                </a:pPr>
                <a:r>
                  <a:rPr lang="zh-CN" altLang="en-US" sz="1000" noProof="1" smtClean="0">
                    <a:solidFill>
                      <a:schemeClr val="bg1"/>
                    </a:solidFill>
                    <a:latin typeface="微软雅黑" panose="020B0503020204020204" pitchFamily="34" charset="-122"/>
                    <a:ea typeface="微软雅黑" panose="020B0503020204020204" pitchFamily="34" charset="-122"/>
                    <a:cs typeface="+mn-ea"/>
                    <a:sym typeface="+mn-ea"/>
                  </a:rPr>
                  <a:t>视频、动漫等寓教于乐的呈现方式</a:t>
                </a:r>
              </a:p>
            </p:txBody>
          </p:sp>
          <p:sp>
            <p:nvSpPr>
              <p:cNvPr id="31" name="TextBox 30"/>
              <p:cNvSpPr txBox="1"/>
              <p:nvPr/>
            </p:nvSpPr>
            <p:spPr>
              <a:xfrm>
                <a:off x="865168" y="3292966"/>
                <a:ext cx="1776730" cy="783590"/>
              </a:xfrm>
              <a:prstGeom prst="rect">
                <a:avLst/>
              </a:prstGeom>
              <a:noFill/>
            </p:spPr>
            <p:txBody>
              <a:bodyPr wrap="square" rtlCol="0" anchor="t">
                <a:spAutoFit/>
              </a:bodyPr>
              <a:lstStyle/>
              <a:p>
                <a:pPr algn="ctr">
                  <a:lnSpc>
                    <a:spcPct val="150000"/>
                  </a:lnSpc>
                </a:pPr>
                <a:r>
                  <a:rPr lang="zh-CN" altLang="en-US" sz="3000" b="1" dirty="0" smtClean="0">
                    <a:solidFill>
                      <a:schemeClr val="bg1"/>
                    </a:solidFill>
                    <a:latin typeface="微软雅黑" panose="020B0503020204020204" pitchFamily="34" charset="-122"/>
                    <a:ea typeface="微软雅黑" panose="020B0503020204020204" pitchFamily="34" charset="-122"/>
                    <a:sym typeface="黑体" panose="02010609060101010101" pitchFamily="49" charset="-122"/>
                  </a:rPr>
                  <a:t>寓教于乐</a:t>
                </a:r>
              </a:p>
            </p:txBody>
          </p:sp>
        </p:grpSp>
        <p:grpSp>
          <p:nvGrpSpPr>
            <p:cNvPr id="48" name="组合 47"/>
            <p:cNvGrpSpPr/>
            <p:nvPr/>
          </p:nvGrpSpPr>
          <p:grpSpPr>
            <a:xfrm>
              <a:off x="3376112" y="3292966"/>
              <a:ext cx="2468880" cy="1323786"/>
              <a:chOff x="3153562" y="3292966"/>
              <a:chExt cx="2468880" cy="1323786"/>
            </a:xfrm>
          </p:grpSpPr>
          <p:sp>
            <p:nvSpPr>
              <p:cNvPr id="28" name="TextBox 27"/>
              <p:cNvSpPr txBox="1"/>
              <p:nvPr/>
            </p:nvSpPr>
            <p:spPr>
              <a:xfrm>
                <a:off x="3153562" y="4063667"/>
                <a:ext cx="2468880" cy="553085"/>
              </a:xfrm>
              <a:prstGeom prst="rect">
                <a:avLst/>
              </a:prstGeom>
              <a:noFill/>
            </p:spPr>
            <p:txBody>
              <a:bodyPr wrap="none" rtlCol="0" anchor="ctr">
                <a:spAutoFit/>
              </a:bodyPr>
              <a:lstStyle/>
              <a:p>
                <a:pPr algn="ctr" defTabSz="914400">
                  <a:lnSpc>
                    <a:spcPct val="150000"/>
                  </a:lnSpc>
                  <a:defRPr/>
                </a:pPr>
                <a:r>
                  <a:rPr lang="zh-CN" altLang="en-US" sz="1000" noProof="1" smtClean="0">
                    <a:solidFill>
                      <a:schemeClr val="bg1"/>
                    </a:solidFill>
                    <a:latin typeface="微软雅黑" panose="020B0503020204020204" pitchFamily="34" charset="-122"/>
                    <a:ea typeface="微软雅黑" panose="020B0503020204020204" pitchFamily="34" charset="-122"/>
                    <a:cs typeface="+mn-ea"/>
                    <a:sym typeface="+mn-ea"/>
                  </a:rPr>
                  <a:t>精选适合1-9年级学习的5000个</a:t>
                </a:r>
              </a:p>
              <a:p>
                <a:pPr algn="ctr" defTabSz="914400">
                  <a:lnSpc>
                    <a:spcPct val="150000"/>
                  </a:lnSpc>
                  <a:defRPr/>
                </a:pPr>
                <a:r>
                  <a:rPr lang="zh-CN" altLang="en-US" sz="1000" noProof="1" smtClean="0">
                    <a:solidFill>
                      <a:schemeClr val="bg1"/>
                    </a:solidFill>
                    <a:latin typeface="微软雅黑" panose="020B0503020204020204" pitchFamily="34" charset="-122"/>
                    <a:ea typeface="微软雅黑" panose="020B0503020204020204" pitchFamily="34" charset="-122"/>
                    <a:cs typeface="+mn-ea"/>
                    <a:sym typeface="+mn-ea"/>
                  </a:rPr>
                  <a:t>知识性、探究性、趣味性的综合专题形式</a:t>
                </a:r>
              </a:p>
            </p:txBody>
          </p:sp>
          <p:sp>
            <p:nvSpPr>
              <p:cNvPr id="33" name="TextBox 32"/>
              <p:cNvSpPr txBox="1"/>
              <p:nvPr/>
            </p:nvSpPr>
            <p:spPr>
              <a:xfrm>
                <a:off x="3482905" y="3292966"/>
                <a:ext cx="1809750" cy="783590"/>
              </a:xfrm>
              <a:prstGeom prst="rect">
                <a:avLst/>
              </a:prstGeom>
              <a:noFill/>
            </p:spPr>
            <p:txBody>
              <a:bodyPr wrap="square" rtlCol="0" anchor="t">
                <a:spAutoFit/>
              </a:bodyPr>
              <a:lstStyle/>
              <a:p>
                <a:pPr algn="ctr">
                  <a:lnSpc>
                    <a:spcPct val="150000"/>
                  </a:lnSpc>
                </a:pPr>
                <a:r>
                  <a:rPr lang="zh-CN" altLang="en-US" sz="3000" b="1" dirty="0" smtClean="0">
                    <a:solidFill>
                      <a:schemeClr val="bg1"/>
                    </a:solidFill>
                    <a:latin typeface="微软雅黑" panose="020B0503020204020204" pitchFamily="34" charset="-122"/>
                    <a:ea typeface="微软雅黑" panose="020B0503020204020204" pitchFamily="34" charset="-122"/>
                    <a:sym typeface="黑体" panose="02010609060101010101" pitchFamily="49" charset="-122"/>
                  </a:rPr>
                  <a:t>内容导向</a:t>
                </a:r>
              </a:p>
            </p:txBody>
          </p:sp>
        </p:grpSp>
        <p:grpSp>
          <p:nvGrpSpPr>
            <p:cNvPr id="47" name="组合 46"/>
            <p:cNvGrpSpPr/>
            <p:nvPr/>
          </p:nvGrpSpPr>
          <p:grpSpPr>
            <a:xfrm>
              <a:off x="6488529" y="3292966"/>
              <a:ext cx="1779905" cy="1323784"/>
              <a:chOff x="6410959" y="3292966"/>
              <a:chExt cx="1779905" cy="1323784"/>
            </a:xfrm>
          </p:grpSpPr>
          <p:sp>
            <p:nvSpPr>
              <p:cNvPr id="35" name="TextBox 34"/>
              <p:cNvSpPr txBox="1"/>
              <p:nvPr/>
            </p:nvSpPr>
            <p:spPr>
              <a:xfrm>
                <a:off x="6410959" y="3292966"/>
                <a:ext cx="1779905" cy="783590"/>
              </a:xfrm>
              <a:prstGeom prst="rect">
                <a:avLst/>
              </a:prstGeom>
              <a:noFill/>
            </p:spPr>
            <p:txBody>
              <a:bodyPr wrap="square" rtlCol="0" anchor="t">
                <a:spAutoFit/>
              </a:bodyPr>
              <a:lstStyle/>
              <a:p>
                <a:pPr algn="ctr">
                  <a:lnSpc>
                    <a:spcPct val="150000"/>
                  </a:lnSpc>
                </a:pPr>
                <a:r>
                  <a:rPr lang="zh-CN" altLang="en-US" sz="3000" b="1" dirty="0" smtClean="0">
                    <a:solidFill>
                      <a:schemeClr val="bg1"/>
                    </a:solidFill>
                    <a:latin typeface="微软雅黑" panose="020B0503020204020204" pitchFamily="34" charset="-122"/>
                    <a:ea typeface="微软雅黑" panose="020B0503020204020204" pitchFamily="34" charset="-122"/>
                    <a:sym typeface="黑体" panose="02010609060101010101" pitchFamily="49" charset="-122"/>
                  </a:rPr>
                  <a:t>实时更新</a:t>
                </a:r>
              </a:p>
            </p:txBody>
          </p:sp>
          <p:sp>
            <p:nvSpPr>
              <p:cNvPr id="44" name="TextBox 43"/>
              <p:cNvSpPr txBox="1"/>
              <p:nvPr/>
            </p:nvSpPr>
            <p:spPr>
              <a:xfrm>
                <a:off x="6946093" y="4063665"/>
                <a:ext cx="708900" cy="553085"/>
              </a:xfrm>
              <a:prstGeom prst="rect">
                <a:avLst/>
              </a:prstGeom>
              <a:noFill/>
            </p:spPr>
            <p:txBody>
              <a:bodyPr wrap="none" rtlCol="0" anchor="ctr">
                <a:spAutoFit/>
              </a:bodyPr>
              <a:lstStyle/>
              <a:p>
                <a:pPr algn="ctr" defTabSz="914400">
                  <a:lnSpc>
                    <a:spcPct val="150000"/>
                  </a:lnSpc>
                  <a:defRPr/>
                </a:pPr>
                <a:r>
                  <a:rPr lang="zh-CN" altLang="en-US" sz="1000" noProof="1" smtClean="0">
                    <a:solidFill>
                      <a:schemeClr val="bg1"/>
                    </a:solidFill>
                    <a:latin typeface="微软雅黑" panose="020B0503020204020204" pitchFamily="34" charset="-122"/>
                    <a:ea typeface="微软雅黑" panose="020B0503020204020204" pitchFamily="34" charset="-122"/>
                    <a:cs typeface="+mn-ea"/>
                    <a:sym typeface="+mn-ea"/>
                  </a:rPr>
                  <a:t>不同与普通教材数年一更新，</a:t>
                </a:r>
              </a:p>
              <a:p>
                <a:pPr algn="ctr" defTabSz="914400">
                  <a:lnSpc>
                    <a:spcPct val="150000"/>
                  </a:lnSpc>
                  <a:defRPr/>
                </a:pPr>
                <a:r>
                  <a:rPr lang="zh-CN" altLang="en-US" sz="1000" noProof="1" smtClean="0">
                    <a:solidFill>
                      <a:schemeClr val="bg1"/>
                    </a:solidFill>
                    <a:latin typeface="微软雅黑" panose="020B0503020204020204" pitchFamily="34" charset="-122"/>
                    <a:ea typeface="微软雅黑" panose="020B0503020204020204" pitchFamily="34" charset="-122"/>
                    <a:cs typeface="+mn-ea"/>
                    <a:sym typeface="+mn-ea"/>
                  </a:rPr>
                  <a:t>泛在教育资源库实时更新最新的热点资源</a:t>
                </a:r>
              </a:p>
            </p:txBody>
          </p:sp>
        </p:grpSp>
        <p:grpSp>
          <p:nvGrpSpPr>
            <p:cNvPr id="46" name="组合 45"/>
            <p:cNvGrpSpPr/>
            <p:nvPr/>
          </p:nvGrpSpPr>
          <p:grpSpPr>
            <a:xfrm>
              <a:off x="9016392" y="3292966"/>
              <a:ext cx="2341880" cy="1323787"/>
              <a:chOff x="9016392" y="3292966"/>
              <a:chExt cx="2341880" cy="1323787"/>
            </a:xfrm>
          </p:grpSpPr>
          <p:sp>
            <p:nvSpPr>
              <p:cNvPr id="37" name="TextBox 36"/>
              <p:cNvSpPr txBox="1"/>
              <p:nvPr/>
            </p:nvSpPr>
            <p:spPr>
              <a:xfrm>
                <a:off x="9298961" y="3292966"/>
                <a:ext cx="1776095" cy="783590"/>
              </a:xfrm>
              <a:prstGeom prst="rect">
                <a:avLst/>
              </a:prstGeom>
              <a:noFill/>
            </p:spPr>
            <p:txBody>
              <a:bodyPr wrap="square" rtlCol="0" anchor="t">
                <a:spAutoFit/>
              </a:bodyPr>
              <a:lstStyle/>
              <a:p>
                <a:pPr algn="ctr">
                  <a:lnSpc>
                    <a:spcPct val="150000"/>
                  </a:lnSpc>
                </a:pPr>
                <a:r>
                  <a:rPr lang="zh-CN" altLang="en-US" sz="3000" b="1" dirty="0" smtClean="0">
                    <a:solidFill>
                      <a:schemeClr val="bg1"/>
                    </a:solidFill>
                    <a:latin typeface="微软雅黑" panose="020B0503020204020204" pitchFamily="34" charset="-122"/>
                    <a:ea typeface="微软雅黑" panose="020B0503020204020204" pitchFamily="34" charset="-122"/>
                    <a:sym typeface="黑体" panose="02010609060101010101" pitchFamily="49" charset="-122"/>
                  </a:rPr>
                  <a:t>分级推送</a:t>
                </a:r>
              </a:p>
            </p:txBody>
          </p:sp>
          <p:sp>
            <p:nvSpPr>
              <p:cNvPr id="45" name="TextBox 44"/>
              <p:cNvSpPr txBox="1"/>
              <p:nvPr/>
            </p:nvSpPr>
            <p:spPr>
              <a:xfrm>
                <a:off x="9016392" y="4063668"/>
                <a:ext cx="2341880" cy="553085"/>
              </a:xfrm>
              <a:prstGeom prst="rect">
                <a:avLst/>
              </a:prstGeom>
              <a:noFill/>
            </p:spPr>
            <p:txBody>
              <a:bodyPr wrap="none" rtlCol="0" anchor="ctr">
                <a:spAutoFit/>
              </a:bodyPr>
              <a:lstStyle/>
              <a:p>
                <a:pPr algn="ctr" defTabSz="914400">
                  <a:lnSpc>
                    <a:spcPct val="150000"/>
                  </a:lnSpc>
                  <a:defRPr/>
                </a:pPr>
                <a:r>
                  <a:rPr lang="zh-CN" altLang="en-US" sz="1000" noProof="1" smtClean="0">
                    <a:solidFill>
                      <a:schemeClr val="bg1"/>
                    </a:solidFill>
                    <a:latin typeface="微软雅黑" panose="020B0503020204020204" pitchFamily="34" charset="-122"/>
                    <a:ea typeface="微软雅黑" panose="020B0503020204020204" pitchFamily="34" charset="-122"/>
                    <a:cs typeface="+mn-ea"/>
                    <a:sym typeface="+mn-ea"/>
                  </a:rPr>
                  <a:t>根据不同年龄段学生的认知特点，</a:t>
                </a:r>
              </a:p>
              <a:p>
                <a:pPr algn="ctr" defTabSz="914400">
                  <a:lnSpc>
                    <a:spcPct val="150000"/>
                  </a:lnSpc>
                  <a:defRPr/>
                </a:pPr>
                <a:r>
                  <a:rPr lang="zh-CN" altLang="en-US" sz="1000" noProof="1" smtClean="0">
                    <a:solidFill>
                      <a:schemeClr val="bg1"/>
                    </a:solidFill>
                    <a:latin typeface="微软雅黑" panose="020B0503020204020204" pitchFamily="34" charset="-122"/>
                    <a:ea typeface="微软雅黑" panose="020B0503020204020204" pitchFamily="34" charset="-122"/>
                    <a:cs typeface="+mn-ea"/>
                    <a:sym typeface="+mn-ea"/>
                  </a:rPr>
                  <a:t>为不同年级学生推送针对性的学习资料</a:t>
                </a: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6" name="矩形 8"/>
          <p:cNvSpPr/>
          <p:nvPr/>
        </p:nvSpPr>
        <p:spPr>
          <a:xfrm>
            <a:off x="643890" y="979170"/>
            <a:ext cx="5418455" cy="886460"/>
          </a:xfrm>
          <a:prstGeom prst="rect">
            <a:avLst/>
          </a:prstGeom>
          <a:noFill/>
          <a:ln w="12700">
            <a:noFill/>
          </a:ln>
        </p:spPr>
        <p:txBody>
          <a:bodyPr anchor="ctr" anchorCtr="1"/>
          <a:lstStyle/>
          <a:p>
            <a:pPr algn="l"/>
            <a:r>
              <a:rPr lang="zh-CN" altLang="en-US" sz="2400" b="1" dirty="0">
                <a:solidFill>
                  <a:srgbClr val="C00000"/>
                </a:solidFill>
                <a:latin typeface="微软雅黑" panose="020B0503020204020204" pitchFamily="34" charset="-122"/>
                <a:ea typeface="微软雅黑" panose="020B0503020204020204" pitchFamily="34" charset="-122"/>
                <a:sym typeface="黑体" panose="02010609060101010101" pitchFamily="49" charset="-122"/>
              </a:rPr>
              <a:t>为学生营造沉浸式的核心素养培养环境</a:t>
            </a:r>
          </a:p>
          <a:p>
            <a:pPr algn="l">
              <a:lnSpc>
                <a:spcPct val="14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黑体" panose="02010609060101010101" pitchFamily="49" charset="-122"/>
              </a:rPr>
              <a:t>四步实现素质成长</a:t>
            </a:r>
          </a:p>
        </p:txBody>
      </p:sp>
      <p:sp>
        <p:nvSpPr>
          <p:cNvPr id="8" name="Rectangle 34"/>
          <p:cNvSpPr>
            <a:spLocks noChangeArrowheads="1"/>
          </p:cNvSpPr>
          <p:nvPr/>
        </p:nvSpPr>
        <p:spPr bwMode="auto">
          <a:xfrm>
            <a:off x="711835" y="5148580"/>
            <a:ext cx="678815" cy="350520"/>
          </a:xfrm>
          <a:prstGeom prst="rect">
            <a:avLst/>
          </a:prstGeom>
          <a:noFill/>
          <a:ln w="38100">
            <a:noFill/>
            <a:miter lim="800000"/>
          </a:ln>
        </p:spPr>
        <p:txBody>
          <a:bodyPr lIns="95112" tIns="93260" rIns="95112" bIns="93260" anchor="ctr"/>
          <a:lstStyle/>
          <a:p>
            <a:pPr defTabSz="914400" rtl="0">
              <a:defRPr/>
            </a:pPr>
            <a:r>
              <a:rPr lang="zh-CN" altLang="en-US" sz="800" noProof="1"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ea"/>
              </a:rPr>
              <a:t>功能教室</a:t>
            </a:r>
          </a:p>
        </p:txBody>
      </p:sp>
      <p:sp>
        <p:nvSpPr>
          <p:cNvPr id="9" name="Rectangle 34"/>
          <p:cNvSpPr>
            <a:spLocks noChangeArrowheads="1"/>
          </p:cNvSpPr>
          <p:nvPr/>
        </p:nvSpPr>
        <p:spPr bwMode="auto">
          <a:xfrm>
            <a:off x="2594125" y="5148461"/>
            <a:ext cx="826019" cy="350802"/>
          </a:xfrm>
          <a:prstGeom prst="rect">
            <a:avLst/>
          </a:prstGeom>
          <a:noFill/>
          <a:ln w="38100">
            <a:noFill/>
            <a:miter lim="800000"/>
          </a:ln>
        </p:spPr>
        <p:txBody>
          <a:bodyPr lIns="95112" tIns="93260" rIns="95112" bIns="93260" anchor="ctr"/>
          <a:lstStyle/>
          <a:p>
            <a:pPr defTabSz="914400" rtl="0">
              <a:defRPr/>
            </a:pPr>
            <a:r>
              <a:rPr lang="zh-CN" altLang="en-US" sz="800" noProof="1"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ea"/>
              </a:rPr>
              <a:t>班级门口</a:t>
            </a:r>
            <a:endParaRPr lang="zh-CN" altLang="en-US" sz="8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mn-ea"/>
            </a:endParaRPr>
          </a:p>
        </p:txBody>
      </p:sp>
      <p:sp>
        <p:nvSpPr>
          <p:cNvPr id="10" name="Rectangle 34"/>
          <p:cNvSpPr>
            <a:spLocks noChangeArrowheads="1"/>
          </p:cNvSpPr>
          <p:nvPr/>
        </p:nvSpPr>
        <p:spPr bwMode="auto">
          <a:xfrm>
            <a:off x="4447714" y="5148461"/>
            <a:ext cx="826019" cy="350802"/>
          </a:xfrm>
          <a:prstGeom prst="rect">
            <a:avLst/>
          </a:prstGeom>
          <a:noFill/>
          <a:ln w="38100">
            <a:noFill/>
            <a:miter lim="800000"/>
          </a:ln>
        </p:spPr>
        <p:txBody>
          <a:bodyPr lIns="95112" tIns="93260" rIns="95112" bIns="93260" anchor="ctr"/>
          <a:lstStyle/>
          <a:p>
            <a:pPr defTabSz="914400" rtl="0">
              <a:defRPr/>
            </a:pPr>
            <a:r>
              <a:rPr lang="zh-CN" altLang="en-US" sz="800" noProof="1"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ea"/>
              </a:rPr>
              <a:t>公共区域</a:t>
            </a:r>
            <a:endParaRPr lang="zh-CN" altLang="en-US" sz="8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mn-ea"/>
            </a:endParaRPr>
          </a:p>
        </p:txBody>
      </p:sp>
      <p:sp>
        <p:nvSpPr>
          <p:cNvPr id="2" name="圆角矩形标注 1"/>
          <p:cNvSpPr/>
          <p:nvPr/>
        </p:nvSpPr>
        <p:spPr>
          <a:xfrm>
            <a:off x="809625" y="2061845"/>
            <a:ext cx="1049655" cy="1080770"/>
          </a:xfrm>
          <a:prstGeom prst="wedgeRoundRect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ectangle 34"/>
          <p:cNvSpPr>
            <a:spLocks noChangeArrowheads="1"/>
          </p:cNvSpPr>
          <p:nvPr/>
        </p:nvSpPr>
        <p:spPr bwMode="auto">
          <a:xfrm>
            <a:off x="787400" y="2266315"/>
            <a:ext cx="1071880" cy="672465"/>
          </a:xfrm>
          <a:prstGeom prst="rect">
            <a:avLst/>
          </a:prstGeom>
          <a:noFill/>
          <a:ln w="38100">
            <a:noFill/>
            <a:miter lim="800000"/>
          </a:ln>
        </p:spPr>
        <p:txBody>
          <a:bodyPr lIns="95112" tIns="93260" rIns="95112" bIns="93260" anchor="ctr"/>
          <a:lstStyle/>
          <a:p>
            <a:pPr algn="ctr" defTabSz="914400" rtl="0">
              <a:spcBef>
                <a:spcPts val="1000"/>
              </a:spcBef>
              <a:defRPr/>
            </a:pPr>
            <a:r>
              <a:rPr lang="zh-CN" altLang="en-US" sz="1600" b="1" dirty="0" smtClean="0">
                <a:solidFill>
                  <a:schemeClr val="bg1"/>
                </a:solidFill>
                <a:latin typeface="微软雅黑" panose="020B0503020204020204" pitchFamily="34" charset="-122"/>
                <a:ea typeface="微软雅黑" panose="020B0503020204020204" pitchFamily="34" charset="-122"/>
                <a:cs typeface="+mn-ea"/>
                <a:sym typeface="+mn-ea"/>
              </a:rPr>
              <a:t>激发兴趣</a:t>
            </a:r>
          </a:p>
        </p:txBody>
      </p:sp>
      <p:sp>
        <p:nvSpPr>
          <p:cNvPr id="28" name="圆角矩形标注 27"/>
          <p:cNvSpPr/>
          <p:nvPr/>
        </p:nvSpPr>
        <p:spPr>
          <a:xfrm>
            <a:off x="2235200" y="2057400"/>
            <a:ext cx="1024890" cy="1084580"/>
          </a:xfrm>
          <a:prstGeom prst="wedgeRoundRectCallou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Rectangle 34"/>
          <p:cNvSpPr>
            <a:spLocks noChangeArrowheads="1"/>
          </p:cNvSpPr>
          <p:nvPr/>
        </p:nvSpPr>
        <p:spPr bwMode="auto">
          <a:xfrm>
            <a:off x="2051284" y="2242927"/>
            <a:ext cx="1393041" cy="720000"/>
          </a:xfrm>
          <a:prstGeom prst="rect">
            <a:avLst/>
          </a:prstGeom>
          <a:noFill/>
          <a:ln w="38100">
            <a:noFill/>
            <a:miter lim="800000"/>
          </a:ln>
        </p:spPr>
        <p:txBody>
          <a:bodyPr lIns="95112" tIns="93260" rIns="95112" bIns="93260" anchor="ctr"/>
          <a:lstStyle/>
          <a:p>
            <a:pPr algn="ctr" defTabSz="914400" rtl="0">
              <a:spcBef>
                <a:spcPts val="1000"/>
              </a:spcBef>
              <a:defRPr/>
            </a:pPr>
            <a:r>
              <a:rPr lang="zh-CN" altLang="en-US" sz="1600" b="1" dirty="0" smtClean="0">
                <a:solidFill>
                  <a:schemeClr val="bg1"/>
                </a:solidFill>
                <a:latin typeface="微软雅黑" panose="020B0503020204020204" pitchFamily="34" charset="-122"/>
                <a:ea typeface="微软雅黑" panose="020B0503020204020204" pitchFamily="34" charset="-122"/>
                <a:cs typeface="+mn-ea"/>
                <a:sym typeface="+mn-ea"/>
              </a:rPr>
              <a:t>拓展视野</a:t>
            </a:r>
          </a:p>
        </p:txBody>
      </p:sp>
      <p:sp>
        <p:nvSpPr>
          <p:cNvPr id="33" name="圆角矩形标注 32"/>
          <p:cNvSpPr/>
          <p:nvPr/>
        </p:nvSpPr>
        <p:spPr>
          <a:xfrm>
            <a:off x="3563620" y="2057400"/>
            <a:ext cx="1016000" cy="1084580"/>
          </a:xfrm>
          <a:prstGeom prst="wedgeRoundRectCallo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Rectangle 34"/>
          <p:cNvSpPr>
            <a:spLocks noChangeArrowheads="1"/>
          </p:cNvSpPr>
          <p:nvPr/>
        </p:nvSpPr>
        <p:spPr bwMode="auto">
          <a:xfrm>
            <a:off x="3563620" y="2335530"/>
            <a:ext cx="1087755" cy="528320"/>
          </a:xfrm>
          <a:prstGeom prst="rect">
            <a:avLst/>
          </a:prstGeom>
          <a:noFill/>
          <a:ln w="38100">
            <a:noFill/>
            <a:miter lim="800000"/>
          </a:ln>
        </p:spPr>
        <p:txBody>
          <a:bodyPr lIns="95112" tIns="93260" rIns="95112" bIns="93260" anchor="ctr"/>
          <a:lstStyle/>
          <a:p>
            <a:pPr algn="ctr" defTabSz="914400">
              <a:spcBef>
                <a:spcPts val="1000"/>
              </a:spcBef>
              <a:defRPr/>
            </a:pPr>
            <a:r>
              <a:rPr lang="zh-CN" altLang="en-US" sz="1600" b="1" noProof="1" smtClean="0">
                <a:solidFill>
                  <a:schemeClr val="bg1"/>
                </a:solidFill>
                <a:latin typeface="微软雅黑" panose="020B0503020204020204" pitchFamily="34" charset="-122"/>
                <a:ea typeface="微软雅黑" panose="020B0503020204020204" pitchFamily="34" charset="-122"/>
                <a:cs typeface="+mn-ea"/>
                <a:sym typeface="+mn-ea"/>
              </a:rPr>
              <a:t>探究交往</a:t>
            </a:r>
          </a:p>
        </p:txBody>
      </p:sp>
      <p:sp>
        <p:nvSpPr>
          <p:cNvPr id="4" name="圆角矩形标注 3"/>
          <p:cNvSpPr/>
          <p:nvPr/>
        </p:nvSpPr>
        <p:spPr>
          <a:xfrm>
            <a:off x="4960620" y="2057400"/>
            <a:ext cx="1016000" cy="1084580"/>
          </a:xfrm>
          <a:prstGeom prst="wedgeRoundRectCallou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Rectangle 34"/>
          <p:cNvSpPr>
            <a:spLocks noChangeArrowheads="1"/>
          </p:cNvSpPr>
          <p:nvPr/>
        </p:nvSpPr>
        <p:spPr bwMode="auto">
          <a:xfrm>
            <a:off x="4960620" y="2335530"/>
            <a:ext cx="1087755" cy="528320"/>
          </a:xfrm>
          <a:prstGeom prst="rect">
            <a:avLst/>
          </a:prstGeom>
          <a:noFill/>
          <a:ln w="38100">
            <a:noFill/>
            <a:miter lim="800000"/>
          </a:ln>
        </p:spPr>
        <p:txBody>
          <a:bodyPr lIns="95112" tIns="93260" rIns="95112" bIns="93260" anchor="ctr"/>
          <a:lstStyle/>
          <a:p>
            <a:pPr algn="ctr" defTabSz="914400">
              <a:spcBef>
                <a:spcPts val="1000"/>
              </a:spcBef>
              <a:defRPr/>
            </a:pPr>
            <a:r>
              <a:rPr lang="zh-CN" altLang="en-US" sz="1600" b="1" noProof="1" smtClean="0">
                <a:solidFill>
                  <a:schemeClr val="bg1"/>
                </a:solidFill>
                <a:latin typeface="微软雅黑" panose="020B0503020204020204" pitchFamily="34" charset="-122"/>
                <a:ea typeface="微软雅黑" panose="020B0503020204020204" pitchFamily="34" charset="-122"/>
                <a:cs typeface="+mn-ea"/>
                <a:sym typeface="+mn-ea"/>
              </a:rPr>
              <a:t>实践体验</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455160309259750422"/>
          <p:cNvPicPr>
            <a:picLocks noChangeAspect="1"/>
          </p:cNvPicPr>
          <p:nvPr/>
        </p:nvPicPr>
        <p:blipFill>
          <a:blip r:embed="rId2" cstate="print"/>
          <a:srcRect l="5170" t="4471" b="13672"/>
          <a:stretch>
            <a:fillRect/>
          </a:stretch>
        </p:blipFill>
        <p:spPr>
          <a:xfrm>
            <a:off x="-19685" y="-7620"/>
            <a:ext cx="11919585" cy="6866890"/>
          </a:xfrm>
          <a:prstGeom prst="rect">
            <a:avLst/>
          </a:prstGeom>
        </p:spPr>
      </p:pic>
      <p:sp>
        <p:nvSpPr>
          <p:cNvPr id="4" name="TextBox 3"/>
          <p:cNvSpPr txBox="1"/>
          <p:nvPr/>
        </p:nvSpPr>
        <p:spPr>
          <a:xfrm>
            <a:off x="4014470" y="926783"/>
            <a:ext cx="6960235" cy="1555750"/>
          </a:xfrm>
          <a:prstGeom prst="rect">
            <a:avLst/>
          </a:prstGeom>
          <a:noFill/>
          <a:effectLst/>
        </p:spPr>
        <p:txBody>
          <a:bodyPr wrap="square" rtlCol="0" anchor="ctr">
            <a:spAutoFit/>
          </a:bodyPr>
          <a:lstStyle/>
          <a:p>
            <a:pPr algn="r">
              <a:lnSpc>
                <a:spcPct val="140000"/>
              </a:lnSpc>
            </a:pPr>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泛在</a:t>
            </a:r>
            <a:r>
              <a:rPr lang="zh-CN" altLang="en-US" sz="2800" b="1" dirty="0" smtClean="0">
                <a:solidFill>
                  <a:schemeClr val="bg1">
                    <a:lumMod val="50000"/>
                  </a:schemeClr>
                </a:solidFill>
                <a:latin typeface="微软雅黑" panose="020B0503020204020204" pitchFamily="34" charset="-122"/>
                <a:ea typeface="微软雅黑" panose="020B0503020204020204" pitchFamily="34" charset="-122"/>
              </a:rPr>
              <a:t>教育平台</a:t>
            </a:r>
          </a:p>
          <a:p>
            <a:pPr algn="r">
              <a:lnSpc>
                <a:spcPct val="140000"/>
              </a:lnSpc>
            </a:pPr>
            <a:r>
              <a:rPr lang="zh-CN" altLang="en-US" sz="2000" b="1" dirty="0" smtClean="0">
                <a:solidFill>
                  <a:schemeClr val="bg1"/>
                </a:solidFill>
                <a:latin typeface="微软雅黑" panose="020B0503020204020204" pitchFamily="34" charset="-122"/>
                <a:ea typeface="微软雅黑" panose="020B0503020204020204" pitchFamily="34" charset="-122"/>
              </a:rPr>
              <a:t>为学校创建特色校园文化</a:t>
            </a:r>
          </a:p>
          <a:p>
            <a:pPr algn="r">
              <a:lnSpc>
                <a:spcPct val="140000"/>
              </a:lnSpc>
            </a:pPr>
            <a:r>
              <a:rPr lang="zh-CN" altLang="en-US" sz="2000" b="1" dirty="0" smtClean="0">
                <a:solidFill>
                  <a:schemeClr val="bg1"/>
                </a:solidFill>
                <a:latin typeface="微软雅黑" panose="020B0503020204020204" pitchFamily="34" charset="-122"/>
                <a:ea typeface="微软雅黑" panose="020B0503020204020204" pitchFamily="34" charset="-122"/>
              </a:rPr>
              <a:t>提供信息技术支持和个性化定制服务</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135380" y="889318"/>
            <a:ext cx="9850120" cy="521970"/>
          </a:xfrm>
          <a:prstGeom prst="rect">
            <a:avLst/>
          </a:prstGeom>
          <a:noFill/>
        </p:spPr>
        <p:txBody>
          <a:bodyPr wrap="square" rtlCol="0" anchor="ctr">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为</a:t>
            </a:r>
            <a:r>
              <a:rPr lang="zh-CN" altLang="en-US" sz="2800" b="1" dirty="0">
                <a:solidFill>
                  <a:schemeClr val="bg1"/>
                </a:solidFill>
                <a:latin typeface="微软雅黑" panose="020B0503020204020204" pitchFamily="34" charset="-122"/>
                <a:ea typeface="微软雅黑" panose="020B0503020204020204" pitchFamily="34" charset="-122"/>
              </a:rPr>
              <a:t>学校量身定制的个性化校园文化模板，让学校每天都是新的！</a:t>
            </a:r>
          </a:p>
        </p:txBody>
      </p:sp>
      <p:pic>
        <p:nvPicPr>
          <p:cNvPr id="2" name="图片 1" descr="911"/>
          <p:cNvPicPr>
            <a:picLocks noChangeAspect="1"/>
          </p:cNvPicPr>
          <p:nvPr/>
        </p:nvPicPr>
        <p:blipFill>
          <a:blip r:embed="rId3" cstate="print"/>
          <a:srcRect l="1777" t="12079"/>
          <a:stretch>
            <a:fillRect/>
          </a:stretch>
        </p:blipFill>
        <p:spPr>
          <a:xfrm>
            <a:off x="-1270" y="1621155"/>
            <a:ext cx="5616575" cy="4372610"/>
          </a:xfrm>
          <a:prstGeom prst="rect">
            <a:avLst/>
          </a:prstGeom>
        </p:spPr>
      </p:pic>
      <p:pic>
        <p:nvPicPr>
          <p:cNvPr id="5" name="图片 4" descr="911"/>
          <p:cNvPicPr>
            <a:picLocks noChangeAspect="1"/>
          </p:cNvPicPr>
          <p:nvPr/>
        </p:nvPicPr>
        <p:blipFill>
          <a:blip r:embed="rId4" cstate="print"/>
          <a:stretch>
            <a:fillRect/>
          </a:stretch>
        </p:blipFill>
        <p:spPr>
          <a:xfrm>
            <a:off x="5182235" y="1851025"/>
            <a:ext cx="6178550" cy="419925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lgn="ctr">
          <a:lnSpc>
            <a:spcPct val="150000"/>
          </a:lnSpc>
          <a:def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1131</Words>
  <Application>Microsoft Office PowerPoint</Application>
  <PresentationFormat>自定义</PresentationFormat>
  <Paragraphs>69</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P R 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dc:creator>
  <cp:lastModifiedBy>Administrator</cp:lastModifiedBy>
  <cp:revision>107</cp:revision>
  <dcterms:created xsi:type="dcterms:W3CDTF">2017-04-10T15:41:00Z</dcterms:created>
  <dcterms:modified xsi:type="dcterms:W3CDTF">2017-05-31T03:10:24Z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